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8" r:id="rId4"/>
    <p:sldId id="257" r:id="rId5"/>
    <p:sldId id="259" r:id="rId6"/>
    <p:sldId id="261" r:id="rId7"/>
    <p:sldId id="262" r:id="rId8"/>
    <p:sldId id="260" r:id="rId9"/>
    <p:sldId id="263" r:id="rId10"/>
    <p:sldId id="470" r:id="rId11"/>
    <p:sldId id="512" r:id="rId12"/>
    <p:sldId id="525" r:id="rId13"/>
    <p:sldId id="526" r:id="rId14"/>
    <p:sldId id="527" r:id="rId15"/>
    <p:sldId id="529" r:id="rId16"/>
    <p:sldId id="530" r:id="rId17"/>
    <p:sldId id="531" r:id="rId18"/>
    <p:sldId id="528" r:id="rId19"/>
    <p:sldId id="264" r:id="rId20"/>
    <p:sldId id="532" r:id="rId21"/>
    <p:sldId id="533" r:id="rId22"/>
    <p:sldId id="534" r:id="rId23"/>
    <p:sldId id="537" r:id="rId24"/>
    <p:sldId id="535" r:id="rId25"/>
    <p:sldId id="538" r:id="rId26"/>
    <p:sldId id="539" r:id="rId27"/>
    <p:sldId id="540" r:id="rId28"/>
    <p:sldId id="536" r:id="rId29"/>
    <p:sldId id="541" r:id="rId30"/>
    <p:sldId id="544" r:id="rId31"/>
    <p:sldId id="555" r:id="rId32"/>
    <p:sldId id="543" r:id="rId33"/>
    <p:sldId id="545" r:id="rId34"/>
    <p:sldId id="547" r:id="rId35"/>
    <p:sldId id="550" r:id="rId36"/>
    <p:sldId id="551" r:id="rId37"/>
    <p:sldId id="549" r:id="rId38"/>
    <p:sldId id="552" r:id="rId39"/>
    <p:sldId id="55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102"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B3EAC0-472D-45B2-9EE4-F6A73F9D07BB}"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3A38E-B0D6-4386-9B51-7EDD9FD7691D}" type="slidenum">
              <a:rPr lang="en-US" smtClean="0"/>
              <a:t>‹#›</a:t>
            </a:fld>
            <a:endParaRPr lang="en-US"/>
          </a:p>
        </p:txBody>
      </p:sp>
    </p:spTree>
    <p:extLst>
      <p:ext uri="{BB962C8B-B14F-4D97-AF65-F5344CB8AC3E}">
        <p14:creationId xmlns:p14="http://schemas.microsoft.com/office/powerpoint/2010/main" val="2224355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3EAC0-472D-45B2-9EE4-F6A73F9D07BB}"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3A38E-B0D6-4386-9B51-7EDD9FD7691D}" type="slidenum">
              <a:rPr lang="en-US" smtClean="0"/>
              <a:t>‹#›</a:t>
            </a:fld>
            <a:endParaRPr lang="en-US"/>
          </a:p>
        </p:txBody>
      </p:sp>
    </p:spTree>
    <p:extLst>
      <p:ext uri="{BB962C8B-B14F-4D97-AF65-F5344CB8AC3E}">
        <p14:creationId xmlns:p14="http://schemas.microsoft.com/office/powerpoint/2010/main" val="860514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3EAC0-472D-45B2-9EE4-F6A73F9D07BB}"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3A38E-B0D6-4386-9B51-7EDD9FD7691D}" type="slidenum">
              <a:rPr lang="en-US" smtClean="0"/>
              <a:t>‹#›</a:t>
            </a:fld>
            <a:endParaRPr lang="en-US"/>
          </a:p>
        </p:txBody>
      </p:sp>
    </p:spTree>
    <p:extLst>
      <p:ext uri="{BB962C8B-B14F-4D97-AF65-F5344CB8AC3E}">
        <p14:creationId xmlns:p14="http://schemas.microsoft.com/office/powerpoint/2010/main" val="135077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E2D093F-787B-4747-843C-C556C77CC62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55D42D8-225A-4541-A4C8-5E17ED0427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81F6917-EEB7-4646-A23D-11FDE1E933C3}"/>
              </a:ext>
            </a:extLst>
          </p:cNvPr>
          <p:cNvSpPr>
            <a:spLocks noGrp="1" noChangeArrowheads="1"/>
          </p:cNvSpPr>
          <p:nvPr>
            <p:ph type="sldNum" sz="quarter" idx="12"/>
          </p:nvPr>
        </p:nvSpPr>
        <p:spPr>
          <a:ln/>
        </p:spPr>
        <p:txBody>
          <a:bodyPr/>
          <a:lstStyle>
            <a:lvl1pPr>
              <a:defRPr/>
            </a:lvl1pPr>
          </a:lstStyle>
          <a:p>
            <a:pPr>
              <a:defRPr/>
            </a:pPr>
            <a:fld id="{8A3519B5-B466-4EF6-A55E-50A450845731}" type="slidenum">
              <a:rPr lang="en-US" altLang="en-US"/>
              <a:pPr>
                <a:defRPr/>
              </a:pPr>
              <a:t>‹#›</a:t>
            </a:fld>
            <a:endParaRPr lang="en-US" altLang="en-US"/>
          </a:p>
        </p:txBody>
      </p:sp>
    </p:spTree>
    <p:extLst>
      <p:ext uri="{BB962C8B-B14F-4D97-AF65-F5344CB8AC3E}">
        <p14:creationId xmlns:p14="http://schemas.microsoft.com/office/powerpoint/2010/main" val="132296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3EAC0-472D-45B2-9EE4-F6A73F9D07BB}"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3A38E-B0D6-4386-9B51-7EDD9FD7691D}" type="slidenum">
              <a:rPr lang="en-US" smtClean="0"/>
              <a:t>‹#›</a:t>
            </a:fld>
            <a:endParaRPr lang="en-US"/>
          </a:p>
        </p:txBody>
      </p:sp>
    </p:spTree>
    <p:extLst>
      <p:ext uri="{BB962C8B-B14F-4D97-AF65-F5344CB8AC3E}">
        <p14:creationId xmlns:p14="http://schemas.microsoft.com/office/powerpoint/2010/main" val="2092912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B3EAC0-472D-45B2-9EE4-F6A73F9D07BB}"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3A38E-B0D6-4386-9B51-7EDD9FD7691D}" type="slidenum">
              <a:rPr lang="en-US" smtClean="0"/>
              <a:t>‹#›</a:t>
            </a:fld>
            <a:endParaRPr lang="en-US"/>
          </a:p>
        </p:txBody>
      </p:sp>
    </p:spTree>
    <p:extLst>
      <p:ext uri="{BB962C8B-B14F-4D97-AF65-F5344CB8AC3E}">
        <p14:creationId xmlns:p14="http://schemas.microsoft.com/office/powerpoint/2010/main" val="2648641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B3EAC0-472D-45B2-9EE4-F6A73F9D07BB}"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3A38E-B0D6-4386-9B51-7EDD9FD7691D}" type="slidenum">
              <a:rPr lang="en-US" smtClean="0"/>
              <a:t>‹#›</a:t>
            </a:fld>
            <a:endParaRPr lang="en-US"/>
          </a:p>
        </p:txBody>
      </p:sp>
    </p:spTree>
    <p:extLst>
      <p:ext uri="{BB962C8B-B14F-4D97-AF65-F5344CB8AC3E}">
        <p14:creationId xmlns:p14="http://schemas.microsoft.com/office/powerpoint/2010/main" val="2079088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B3EAC0-472D-45B2-9EE4-F6A73F9D07BB}" type="datetimeFigureOut">
              <a:rPr lang="en-US" smtClean="0"/>
              <a:t>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33A38E-B0D6-4386-9B51-7EDD9FD7691D}" type="slidenum">
              <a:rPr lang="en-US" smtClean="0"/>
              <a:t>‹#›</a:t>
            </a:fld>
            <a:endParaRPr lang="en-US"/>
          </a:p>
        </p:txBody>
      </p:sp>
    </p:spTree>
    <p:extLst>
      <p:ext uri="{BB962C8B-B14F-4D97-AF65-F5344CB8AC3E}">
        <p14:creationId xmlns:p14="http://schemas.microsoft.com/office/powerpoint/2010/main" val="3132611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B3EAC0-472D-45B2-9EE4-F6A73F9D07BB}" type="datetimeFigureOut">
              <a:rPr lang="en-US" smtClean="0"/>
              <a:t>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33A38E-B0D6-4386-9B51-7EDD9FD7691D}" type="slidenum">
              <a:rPr lang="en-US" smtClean="0"/>
              <a:t>‹#›</a:t>
            </a:fld>
            <a:endParaRPr lang="en-US"/>
          </a:p>
        </p:txBody>
      </p:sp>
    </p:spTree>
    <p:extLst>
      <p:ext uri="{BB962C8B-B14F-4D97-AF65-F5344CB8AC3E}">
        <p14:creationId xmlns:p14="http://schemas.microsoft.com/office/powerpoint/2010/main" val="3268891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3EAC0-472D-45B2-9EE4-F6A73F9D07BB}" type="datetimeFigureOut">
              <a:rPr lang="en-US" smtClean="0"/>
              <a:t>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33A38E-B0D6-4386-9B51-7EDD9FD7691D}" type="slidenum">
              <a:rPr lang="en-US" smtClean="0"/>
              <a:t>‹#›</a:t>
            </a:fld>
            <a:endParaRPr lang="en-US"/>
          </a:p>
        </p:txBody>
      </p:sp>
    </p:spTree>
    <p:extLst>
      <p:ext uri="{BB962C8B-B14F-4D97-AF65-F5344CB8AC3E}">
        <p14:creationId xmlns:p14="http://schemas.microsoft.com/office/powerpoint/2010/main" val="3576746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B3EAC0-472D-45B2-9EE4-F6A73F9D07BB}"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3A38E-B0D6-4386-9B51-7EDD9FD7691D}" type="slidenum">
              <a:rPr lang="en-US" smtClean="0"/>
              <a:t>‹#›</a:t>
            </a:fld>
            <a:endParaRPr lang="en-US"/>
          </a:p>
        </p:txBody>
      </p:sp>
    </p:spTree>
    <p:extLst>
      <p:ext uri="{BB962C8B-B14F-4D97-AF65-F5344CB8AC3E}">
        <p14:creationId xmlns:p14="http://schemas.microsoft.com/office/powerpoint/2010/main" val="1233070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B3EAC0-472D-45B2-9EE4-F6A73F9D07BB}"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3A38E-B0D6-4386-9B51-7EDD9FD7691D}" type="slidenum">
              <a:rPr lang="en-US" smtClean="0"/>
              <a:t>‹#›</a:t>
            </a:fld>
            <a:endParaRPr lang="en-US"/>
          </a:p>
        </p:txBody>
      </p:sp>
    </p:spTree>
    <p:extLst>
      <p:ext uri="{BB962C8B-B14F-4D97-AF65-F5344CB8AC3E}">
        <p14:creationId xmlns:p14="http://schemas.microsoft.com/office/powerpoint/2010/main" val="874357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3EAC0-472D-45B2-9EE4-F6A73F9D07BB}" type="datetimeFigureOut">
              <a:rPr lang="en-US" smtClean="0"/>
              <a:t>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3A38E-B0D6-4386-9B51-7EDD9FD7691D}" type="slidenum">
              <a:rPr lang="en-US" smtClean="0"/>
              <a:t>‹#›</a:t>
            </a:fld>
            <a:endParaRPr lang="en-US"/>
          </a:p>
        </p:txBody>
      </p:sp>
    </p:spTree>
    <p:extLst>
      <p:ext uri="{BB962C8B-B14F-4D97-AF65-F5344CB8AC3E}">
        <p14:creationId xmlns:p14="http://schemas.microsoft.com/office/powerpoint/2010/main" val="1524445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youtube.com/watch?v=vjSTNv4gyMM" TargetMode="External"/><Relationship Id="rId3" Type="http://schemas.openxmlformats.org/officeDocument/2006/relationships/hyperlink" Target="https://www.youtube.com/watch?v=F6Zg65eK9XU" TargetMode="External"/><Relationship Id="rId7" Type="http://schemas.openxmlformats.org/officeDocument/2006/relationships/hyperlink" Target="https://www.youtube.com/watch?v=U3nT2KDAGOc&amp;pbjreload=10" TargetMode="External"/><Relationship Id="rId2" Type="http://schemas.openxmlformats.org/officeDocument/2006/relationships/hyperlink" Target="https://www.youtube.com/watch?v=GCxct4CR-To&amp;spfreload=10" TargetMode="External"/><Relationship Id="rId1" Type="http://schemas.openxmlformats.org/officeDocument/2006/relationships/slideLayout" Target="../slideLayouts/slideLayout2.xml"/><Relationship Id="rId6" Type="http://schemas.openxmlformats.org/officeDocument/2006/relationships/hyperlink" Target="https://www.youtube.com/watch?v=clwM5-Dao9A&amp;pbjreload=10" TargetMode="External"/><Relationship Id="rId11" Type="http://schemas.openxmlformats.org/officeDocument/2006/relationships/hyperlink" Target="https://www.youtube.com/watch?v=lmyZMtPVodo&amp;pbjreloa" TargetMode="External"/><Relationship Id="rId5" Type="http://schemas.openxmlformats.org/officeDocument/2006/relationships/hyperlink" Target="https://www.youtube.com/watch?v=HXbsVbFAczg&amp;pbjreload=10" TargetMode="External"/><Relationship Id="rId10" Type="http://schemas.openxmlformats.org/officeDocument/2006/relationships/hyperlink" Target="https://www.youtube.com/watch?v=iCvmsMzlF7o&amp;t=636s&amp;pbjreload=10" TargetMode="External"/><Relationship Id="rId4" Type="http://schemas.openxmlformats.org/officeDocument/2006/relationships/hyperlink" Target="https://www.youtube.com/watch?v=5k97oEmbSoE&amp;pbjreload=10" TargetMode="External"/><Relationship Id="rId9" Type="http://schemas.openxmlformats.org/officeDocument/2006/relationships/hyperlink" Target="https://www.youtube.com/watch?v=H14bBuluwB8&amp;pbjreload=10"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4667" y="194733"/>
            <a:ext cx="9144000" cy="1871133"/>
          </a:xfrm>
        </p:spPr>
        <p:txBody>
          <a:bodyPr/>
          <a:lstStyle/>
          <a:p>
            <a:r>
              <a:rPr lang="en-US" dirty="0" smtClean="0"/>
              <a:t>CHC Leader </a:t>
            </a:r>
            <a:r>
              <a:rPr lang="en-US" dirty="0"/>
              <a:t>Development Framework</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7434" y="2359757"/>
            <a:ext cx="4058466" cy="3786252"/>
          </a:xfrm>
          <a:prstGeom prst="rect">
            <a:avLst/>
          </a:prstGeom>
        </p:spPr>
      </p:pic>
    </p:spTree>
    <p:extLst>
      <p:ext uri="{BB962C8B-B14F-4D97-AF65-F5344CB8AC3E}">
        <p14:creationId xmlns:p14="http://schemas.microsoft.com/office/powerpoint/2010/main" val="142919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A8DA3-BBE5-4EA3-BDC8-85AA50CF6D9C}"/>
              </a:ext>
            </a:extLst>
          </p:cNvPr>
          <p:cNvSpPr>
            <a:spLocks noGrp="1"/>
          </p:cNvSpPr>
          <p:nvPr>
            <p:ph type="title"/>
          </p:nvPr>
        </p:nvSpPr>
        <p:spPr>
          <a:xfrm>
            <a:off x="1717675" y="239713"/>
            <a:ext cx="8686800" cy="990600"/>
          </a:xfrm>
        </p:spPr>
        <p:txBody>
          <a:bodyPr>
            <a:normAutofit/>
          </a:bodyPr>
          <a:lstStyle/>
          <a:p>
            <a:pPr algn="ctr">
              <a:defRPr/>
            </a:pPr>
            <a:r>
              <a:rPr lang="en-US" altLang="en-US" sz="3200" b="1" dirty="0">
                <a:ea typeface="MS PGothic" pitchFamily="34" charset="-128"/>
              </a:rPr>
              <a:t>Review The Forms of Conflict</a:t>
            </a:r>
            <a:br>
              <a:rPr lang="en-US" altLang="en-US" sz="3200" b="1" dirty="0">
                <a:ea typeface="MS PGothic" pitchFamily="34" charset="-128"/>
              </a:rPr>
            </a:br>
            <a:r>
              <a:rPr lang="en-US" sz="3200" dirty="0">
                <a:ea typeface="ＭＳ Ｐゴシック" charset="-128"/>
              </a:rPr>
              <a:t>  </a:t>
            </a:r>
          </a:p>
        </p:txBody>
      </p:sp>
      <p:sp>
        <p:nvSpPr>
          <p:cNvPr id="4" name="Slide Number Placeholder 3">
            <a:extLst>
              <a:ext uri="{FF2B5EF4-FFF2-40B4-BE49-F238E27FC236}">
                <a16:creationId xmlns:a16="http://schemas.microsoft.com/office/drawing/2014/main" id="{84187B34-12C4-4744-B260-1756BA9FC496}"/>
              </a:ext>
            </a:extLst>
          </p:cNvPr>
          <p:cNvSpPr>
            <a:spLocks noGrp="1"/>
          </p:cNvSpPr>
          <p:nvPr>
            <p:ph type="sldNum" sz="quarter" idx="12"/>
          </p:nvPr>
        </p:nvSpPr>
        <p:spPr/>
        <p:txBody>
          <a:bodyPr/>
          <a:lstStyle>
            <a:lvl1pPr eaLnBrk="0" hangingPunct="0">
              <a:defRPr sz="2400">
                <a:solidFill>
                  <a:schemeClr val="tx1"/>
                </a:solidFill>
                <a:latin typeface="Tahoma" panose="020B0604030504040204" pitchFamily="34" charset="0"/>
                <a:cs typeface="Arial" panose="020B0604020202020204" pitchFamily="34" charset="0"/>
              </a:defRPr>
            </a:lvl1pPr>
            <a:lvl2pPr marL="742950" indent="-285750" eaLnBrk="0" hangingPunct="0">
              <a:defRPr sz="2400">
                <a:solidFill>
                  <a:schemeClr val="tx1"/>
                </a:solidFill>
                <a:latin typeface="Tahoma" panose="020B0604030504040204" pitchFamily="34" charset="0"/>
                <a:cs typeface="Arial" panose="020B0604020202020204" pitchFamily="34" charset="0"/>
              </a:defRPr>
            </a:lvl2pPr>
            <a:lvl3pPr marL="1143000" indent="-228600" eaLnBrk="0" hangingPunct="0">
              <a:defRPr sz="2400">
                <a:solidFill>
                  <a:schemeClr val="tx1"/>
                </a:solidFill>
                <a:latin typeface="Tahoma" panose="020B0604030504040204" pitchFamily="34" charset="0"/>
                <a:cs typeface="Arial" panose="020B0604020202020204" pitchFamily="34" charset="0"/>
              </a:defRPr>
            </a:lvl3pPr>
            <a:lvl4pPr marL="1600200" indent="-228600" eaLnBrk="0" hangingPunct="0">
              <a:defRPr sz="2400">
                <a:solidFill>
                  <a:schemeClr val="tx1"/>
                </a:solidFill>
                <a:latin typeface="Tahoma" panose="020B0604030504040204" pitchFamily="34" charset="0"/>
                <a:cs typeface="Arial" panose="020B0604020202020204" pitchFamily="34" charset="0"/>
              </a:defRPr>
            </a:lvl4pPr>
            <a:lvl5pPr marL="2057400" indent="-228600" eaLnBrk="0" hangingPunct="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eaLnBrk="1" hangingPunct="1">
              <a:defRPr/>
            </a:pPr>
            <a:fld id="{FB2032CF-90E6-4686-8244-517D9F4EE250}" type="slidenum">
              <a:rPr lang="en-US" altLang="en-US" sz="1400">
                <a:latin typeface="Arial" panose="020B0604020202020204" pitchFamily="34" charset="0"/>
              </a:rPr>
              <a:pPr eaLnBrk="1" hangingPunct="1">
                <a:defRPr/>
              </a:pPr>
              <a:t>10</a:t>
            </a:fld>
            <a:endParaRPr lang="en-US" altLang="en-US" sz="1400">
              <a:latin typeface="Arial" panose="020B0604020202020204" pitchFamily="34" charset="0"/>
            </a:endParaRPr>
          </a:p>
        </p:txBody>
      </p:sp>
      <p:sp>
        <p:nvSpPr>
          <p:cNvPr id="5" name="Rectangle 3">
            <a:extLst>
              <a:ext uri="{FF2B5EF4-FFF2-40B4-BE49-F238E27FC236}">
                <a16:creationId xmlns:a16="http://schemas.microsoft.com/office/drawing/2014/main" id="{5202FEB1-CAEB-4E42-A76E-8D955DA3F554}"/>
              </a:ext>
            </a:extLst>
          </p:cNvPr>
          <p:cNvSpPr>
            <a:spLocks noGrp="1" noChangeArrowheads="1"/>
          </p:cNvSpPr>
          <p:nvPr>
            <p:ph type="body" idx="1"/>
          </p:nvPr>
        </p:nvSpPr>
        <p:spPr>
          <a:xfrm>
            <a:off x="701496" y="1577974"/>
            <a:ext cx="6517910" cy="4840243"/>
          </a:xfrm>
        </p:spPr>
        <p:txBody>
          <a:bodyPr>
            <a:normAutofit fontScale="92500" lnSpcReduction="20000"/>
          </a:bodyPr>
          <a:lstStyle/>
          <a:p>
            <a:pPr eaLnBrk="1" hangingPunct="1">
              <a:buFont typeface="Wingdings" charset="2"/>
              <a:buChar char="n"/>
              <a:defRPr/>
            </a:pPr>
            <a:r>
              <a:rPr lang="en-US" sz="3300" b="1" dirty="0">
                <a:solidFill>
                  <a:srgbClr val="FF0000"/>
                </a:solidFill>
                <a:ea typeface="MS PGothic" pitchFamily="34" charset="-128"/>
              </a:rPr>
              <a:t>Conflict</a:t>
            </a:r>
            <a:r>
              <a:rPr lang="en-US" sz="3300" dirty="0">
                <a:ea typeface="MS PGothic" pitchFamily="34" charset="-128"/>
              </a:rPr>
              <a:t> exists when one person has a perceived need of another and that need is </a:t>
            </a:r>
            <a:r>
              <a:rPr lang="en-US" sz="3300" b="1" dirty="0">
                <a:solidFill>
                  <a:srgbClr val="FF0000"/>
                </a:solidFill>
                <a:ea typeface="MS PGothic" pitchFamily="34" charset="-128"/>
              </a:rPr>
              <a:t>NOT</a:t>
            </a:r>
            <a:r>
              <a:rPr lang="en-US" sz="3300" dirty="0">
                <a:ea typeface="MS PGothic" pitchFamily="34" charset="-128"/>
              </a:rPr>
              <a:t> being met. </a:t>
            </a:r>
          </a:p>
          <a:p>
            <a:pPr eaLnBrk="1" hangingPunct="1">
              <a:buFont typeface="Wingdings" charset="2"/>
              <a:buChar char="n"/>
              <a:defRPr/>
            </a:pPr>
            <a:r>
              <a:rPr lang="en-US" sz="3300" b="1" dirty="0">
                <a:solidFill>
                  <a:srgbClr val="FF0000"/>
                </a:solidFill>
                <a:effectLst>
                  <a:outerShdw blurRad="38100" dist="38100" dir="2700000" algn="tl">
                    <a:srgbClr val="000000">
                      <a:alpha val="43137"/>
                    </a:srgbClr>
                  </a:outerShdw>
                </a:effectLst>
                <a:ea typeface="ＭＳ Ｐゴシック" charset="-128"/>
              </a:rPr>
              <a:t>Functional Conflict </a:t>
            </a:r>
            <a:r>
              <a:rPr lang="en-US" sz="3300" dirty="0">
                <a:effectLst>
                  <a:outerShdw blurRad="38100" dist="38100" dir="2700000" algn="tl">
                    <a:srgbClr val="000000">
                      <a:alpha val="43137"/>
                    </a:srgbClr>
                  </a:outerShdw>
                </a:effectLst>
                <a:ea typeface="ＭＳ Ｐゴシック" charset="-128"/>
              </a:rPr>
              <a:t>– a confrontation between groups that enhances and benefits the organization’s performance. </a:t>
            </a:r>
          </a:p>
          <a:p>
            <a:pPr eaLnBrk="1" hangingPunct="1">
              <a:buFont typeface="Wingdings" charset="2"/>
              <a:buChar char="n"/>
              <a:defRPr/>
            </a:pPr>
            <a:r>
              <a:rPr lang="en-US" sz="3300" b="1" dirty="0">
                <a:solidFill>
                  <a:srgbClr val="FF0000"/>
                </a:solidFill>
                <a:ea typeface="ＭＳ Ｐゴシック" charset="-128"/>
                <a:cs typeface="Times New Roman" charset="0"/>
              </a:rPr>
              <a:t>Dysfunctional Conflict </a:t>
            </a:r>
            <a:r>
              <a:rPr lang="en-US" sz="3300" dirty="0">
                <a:ea typeface="ＭＳ Ｐゴシック" charset="-128"/>
                <a:cs typeface="Times New Roman" charset="0"/>
              </a:rPr>
              <a:t>– a confrontation or interaction between groups that harms the organizations and hinders productivity.</a:t>
            </a:r>
            <a:r>
              <a:rPr lang="en-US" sz="1400" dirty="0">
                <a:latin typeface="Times New Roman" charset="0"/>
                <a:ea typeface="ＭＳ Ｐゴシック" charset="-128"/>
                <a:cs typeface="Times New Roman" charset="0"/>
              </a:rPr>
              <a:t>1</a:t>
            </a:r>
            <a:endParaRPr lang="en-US" sz="1400" dirty="0">
              <a:ea typeface="ＭＳ Ｐゴシック" charset="-128"/>
            </a:endParaRPr>
          </a:p>
          <a:p>
            <a:pPr eaLnBrk="1" hangingPunct="1">
              <a:buFont typeface="Wingdings" charset="2"/>
              <a:buNone/>
              <a:defRPr/>
            </a:pPr>
            <a:r>
              <a:rPr lang="en-US" dirty="0">
                <a:ea typeface="ＭＳ Ｐゴシック" charset="-128"/>
              </a:rPr>
              <a:t> </a:t>
            </a:r>
          </a:p>
        </p:txBody>
      </p:sp>
      <p:sp>
        <p:nvSpPr>
          <p:cNvPr id="6" name="TextBox 6">
            <a:extLst>
              <a:ext uri="{FF2B5EF4-FFF2-40B4-BE49-F238E27FC236}">
                <a16:creationId xmlns:a16="http://schemas.microsoft.com/office/drawing/2014/main" id="{342C3E05-DCAD-4A77-B53D-BF0936D54B4B}"/>
              </a:ext>
            </a:extLst>
          </p:cNvPr>
          <p:cNvSpPr txBox="1">
            <a:spLocks noChangeArrowheads="1"/>
          </p:cNvSpPr>
          <p:nvPr/>
        </p:nvSpPr>
        <p:spPr bwMode="auto">
          <a:xfrm>
            <a:off x="1752601" y="6096001"/>
            <a:ext cx="8785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rgbClr val="FFFFFF"/>
                </a:solidFill>
              </a:rPr>
              <a:t>1 </a:t>
            </a:r>
            <a:r>
              <a:rPr lang="en-US" altLang="en-US" sz="1800"/>
              <a:t>Organizational Behavior &amp; Management; Jonh M. Invancevich, Robert Konopaske &amp; Michael T. Matteson </a:t>
            </a:r>
          </a:p>
          <a:p>
            <a:pPr eaLnBrk="1" hangingPunct="1">
              <a:spcBef>
                <a:spcPct val="0"/>
              </a:spcBef>
              <a:buClrTx/>
              <a:buSzTx/>
              <a:buFontTx/>
              <a:buNone/>
            </a:pPr>
            <a:r>
              <a:rPr lang="en-US" altLang="en-US" sz="1800">
                <a:solidFill>
                  <a:srgbClr val="FFFFFF"/>
                </a:solidFill>
              </a:rPr>
              <a:t> </a:t>
            </a:r>
          </a:p>
        </p:txBody>
      </p:sp>
      <p:cxnSp>
        <p:nvCxnSpPr>
          <p:cNvPr id="10246" name="Straight Connector 6">
            <a:extLst>
              <a:ext uri="{FF2B5EF4-FFF2-40B4-BE49-F238E27FC236}">
                <a16:creationId xmlns:a16="http://schemas.microsoft.com/office/drawing/2014/main" id="{99501E79-8174-44B1-81F7-6591A70F366C}"/>
              </a:ext>
            </a:extLst>
          </p:cNvPr>
          <p:cNvCxnSpPr>
            <a:cxnSpLocks noChangeShapeType="1"/>
          </p:cNvCxnSpPr>
          <p:nvPr/>
        </p:nvCxnSpPr>
        <p:spPr bwMode="auto">
          <a:xfrm>
            <a:off x="2133600" y="990600"/>
            <a:ext cx="81534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pic>
        <p:nvPicPr>
          <p:cNvPr id="10247" name="Picture 2">
            <a:extLst>
              <a:ext uri="{FF2B5EF4-FFF2-40B4-BE49-F238E27FC236}">
                <a16:creationId xmlns:a16="http://schemas.microsoft.com/office/drawing/2014/main" id="{79D1B3FF-DAFB-4E1A-ADBD-CB620F90C4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7151" y="1793875"/>
            <a:ext cx="2860675"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597CC-CB76-4BF8-85C7-1FC7AD6AFA4E}"/>
              </a:ext>
            </a:extLst>
          </p:cNvPr>
          <p:cNvSpPr>
            <a:spLocks noGrp="1"/>
          </p:cNvSpPr>
          <p:nvPr>
            <p:ph type="title"/>
          </p:nvPr>
        </p:nvSpPr>
        <p:spPr>
          <a:xfrm>
            <a:off x="348347" y="514351"/>
            <a:ext cx="11843653" cy="990600"/>
          </a:xfrm>
        </p:spPr>
        <p:txBody>
          <a:bodyPr>
            <a:normAutofit fontScale="90000"/>
          </a:bodyPr>
          <a:lstStyle/>
          <a:p>
            <a:pPr>
              <a:defRPr/>
            </a:pPr>
            <a:r>
              <a:rPr lang="en-US" altLang="en-US" sz="3200" dirty="0">
                <a:ea typeface="ＭＳ Ｐゴシック" charset="-128"/>
              </a:rPr>
              <a:t>Please review the five </a:t>
            </a:r>
            <a:r>
              <a:rPr lang="en-US" altLang="en-US" sz="3200" dirty="0">
                <a:ea typeface="MS PGothic" pitchFamily="34" charset="-128"/>
              </a:rPr>
              <a:t>different styles of conflict resolution. After reviewing the styles, honestly respond the following questions on the next slide by </a:t>
            </a:r>
            <a:r>
              <a:rPr lang="en-US" altLang="en-US" sz="3200" b="1" dirty="0">
                <a:ea typeface="MS PGothic" pitchFamily="34" charset="-128"/>
              </a:rPr>
              <a:t/>
            </a:r>
            <a:br>
              <a:rPr lang="en-US" altLang="en-US" sz="3200" b="1" dirty="0">
                <a:ea typeface="MS PGothic" pitchFamily="34" charset="-128"/>
              </a:rPr>
            </a:br>
            <a:r>
              <a:rPr lang="en-US" sz="3200" b="1" dirty="0">
                <a:ea typeface="MS PGothic" pitchFamily="34" charset="-128"/>
              </a:rPr>
              <a:t/>
            </a:r>
            <a:br>
              <a:rPr lang="en-US" sz="3200" b="1" dirty="0">
                <a:ea typeface="MS PGothic" pitchFamily="34" charset="-128"/>
              </a:rPr>
            </a:br>
            <a:r>
              <a:rPr lang="en-US" sz="3200" dirty="0">
                <a:ea typeface="ＭＳ Ｐゴシック" charset="-128"/>
              </a:rPr>
              <a:t>  </a:t>
            </a:r>
          </a:p>
        </p:txBody>
      </p:sp>
      <p:sp>
        <p:nvSpPr>
          <p:cNvPr id="4" name="Slide Number Placeholder 3">
            <a:extLst>
              <a:ext uri="{FF2B5EF4-FFF2-40B4-BE49-F238E27FC236}">
                <a16:creationId xmlns:a16="http://schemas.microsoft.com/office/drawing/2014/main" id="{932780A6-DE21-4A6D-BD14-44358D29E6EE}"/>
              </a:ext>
            </a:extLst>
          </p:cNvPr>
          <p:cNvSpPr>
            <a:spLocks noGrp="1"/>
          </p:cNvSpPr>
          <p:nvPr>
            <p:ph type="sldNum" sz="quarter" idx="12"/>
          </p:nvPr>
        </p:nvSpPr>
        <p:spPr/>
        <p:txBody>
          <a:bodyPr/>
          <a:lstStyle>
            <a:lvl1pPr eaLnBrk="0" hangingPunct="0">
              <a:defRPr sz="2400">
                <a:solidFill>
                  <a:schemeClr val="tx1"/>
                </a:solidFill>
                <a:latin typeface="Tahoma" panose="020B0604030504040204" pitchFamily="34" charset="0"/>
                <a:cs typeface="Arial" panose="020B0604020202020204" pitchFamily="34" charset="0"/>
              </a:defRPr>
            </a:lvl1pPr>
            <a:lvl2pPr marL="742950" indent="-285750" eaLnBrk="0" hangingPunct="0">
              <a:defRPr sz="2400">
                <a:solidFill>
                  <a:schemeClr val="tx1"/>
                </a:solidFill>
                <a:latin typeface="Tahoma" panose="020B0604030504040204" pitchFamily="34" charset="0"/>
                <a:cs typeface="Arial" panose="020B0604020202020204" pitchFamily="34" charset="0"/>
              </a:defRPr>
            </a:lvl2pPr>
            <a:lvl3pPr marL="1143000" indent="-228600" eaLnBrk="0" hangingPunct="0">
              <a:defRPr sz="2400">
                <a:solidFill>
                  <a:schemeClr val="tx1"/>
                </a:solidFill>
                <a:latin typeface="Tahoma" panose="020B0604030504040204" pitchFamily="34" charset="0"/>
                <a:cs typeface="Arial" panose="020B0604020202020204" pitchFamily="34" charset="0"/>
              </a:defRPr>
            </a:lvl3pPr>
            <a:lvl4pPr marL="1600200" indent="-228600" eaLnBrk="0" hangingPunct="0">
              <a:defRPr sz="2400">
                <a:solidFill>
                  <a:schemeClr val="tx1"/>
                </a:solidFill>
                <a:latin typeface="Tahoma" panose="020B0604030504040204" pitchFamily="34" charset="0"/>
                <a:cs typeface="Arial" panose="020B0604020202020204" pitchFamily="34" charset="0"/>
              </a:defRPr>
            </a:lvl4pPr>
            <a:lvl5pPr marL="2057400" indent="-228600" eaLnBrk="0" hangingPunct="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eaLnBrk="1" hangingPunct="1">
              <a:defRPr/>
            </a:pPr>
            <a:fld id="{AB3B3C6B-8975-46A5-9B0D-A6069E164B0F}" type="slidenum">
              <a:rPr lang="en-US" altLang="en-US" sz="1400">
                <a:latin typeface="Arial" panose="020B0604020202020204" pitchFamily="34" charset="0"/>
              </a:rPr>
              <a:pPr eaLnBrk="1" hangingPunct="1">
                <a:defRPr/>
              </a:pPr>
              <a:t>11</a:t>
            </a:fld>
            <a:endParaRPr lang="en-US" altLang="en-US" sz="1400">
              <a:latin typeface="Arial" panose="020B0604020202020204" pitchFamily="34" charset="0"/>
            </a:endParaRPr>
          </a:p>
        </p:txBody>
      </p:sp>
      <p:cxnSp>
        <p:nvCxnSpPr>
          <p:cNvPr id="14340" name="Straight Connector 6">
            <a:extLst>
              <a:ext uri="{FF2B5EF4-FFF2-40B4-BE49-F238E27FC236}">
                <a16:creationId xmlns:a16="http://schemas.microsoft.com/office/drawing/2014/main" id="{45B6FBC7-970C-49BE-90AD-B4BB2021C987}"/>
              </a:ext>
            </a:extLst>
          </p:cNvPr>
          <p:cNvCxnSpPr>
            <a:cxnSpLocks noChangeShapeType="1"/>
          </p:cNvCxnSpPr>
          <p:nvPr/>
        </p:nvCxnSpPr>
        <p:spPr bwMode="auto">
          <a:xfrm>
            <a:off x="2133600" y="1301751"/>
            <a:ext cx="81534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4341" name="Straight Connector 4">
            <a:extLst>
              <a:ext uri="{FF2B5EF4-FFF2-40B4-BE49-F238E27FC236}">
                <a16:creationId xmlns:a16="http://schemas.microsoft.com/office/drawing/2014/main" id="{E14E0984-5362-4578-9E32-66DC34A9875D}"/>
              </a:ext>
            </a:extLst>
          </p:cNvPr>
          <p:cNvCxnSpPr>
            <a:cxnSpLocks noChangeShapeType="1"/>
          </p:cNvCxnSpPr>
          <p:nvPr/>
        </p:nvCxnSpPr>
        <p:spPr bwMode="auto">
          <a:xfrm>
            <a:off x="6037263" y="1608138"/>
            <a:ext cx="0" cy="461010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14342" name="Straight Connector 8">
            <a:extLst>
              <a:ext uri="{FF2B5EF4-FFF2-40B4-BE49-F238E27FC236}">
                <a16:creationId xmlns:a16="http://schemas.microsoft.com/office/drawing/2014/main" id="{1A6AEBC4-DD7C-4D8B-9C35-2B59A0C8FFAA}"/>
              </a:ext>
            </a:extLst>
          </p:cNvPr>
          <p:cNvCxnSpPr>
            <a:cxnSpLocks noChangeShapeType="1"/>
          </p:cNvCxnSpPr>
          <p:nvPr/>
        </p:nvCxnSpPr>
        <p:spPr bwMode="auto">
          <a:xfrm>
            <a:off x="2209800" y="3581400"/>
            <a:ext cx="77724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0" name="TextBox 9">
            <a:extLst>
              <a:ext uri="{FF2B5EF4-FFF2-40B4-BE49-F238E27FC236}">
                <a16:creationId xmlns:a16="http://schemas.microsoft.com/office/drawing/2014/main" id="{A5017BF8-CC45-46F8-9B27-4523A0DD039A}"/>
              </a:ext>
            </a:extLst>
          </p:cNvPr>
          <p:cNvSpPr txBox="1">
            <a:spLocks noChangeArrowheads="1"/>
          </p:cNvSpPr>
          <p:nvPr/>
        </p:nvSpPr>
        <p:spPr bwMode="auto">
          <a:xfrm>
            <a:off x="2244725" y="1584325"/>
            <a:ext cx="27432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0"/>
              </a:spcBef>
              <a:buClrTx/>
              <a:buSzTx/>
              <a:buFontTx/>
              <a:buNone/>
            </a:pPr>
            <a:r>
              <a:rPr lang="en-US" altLang="en-US" sz="2400" b="1"/>
              <a:t>Accommodating</a:t>
            </a:r>
          </a:p>
          <a:p>
            <a:pPr algn="ctr" eaLnBrk="1" hangingPunct="1">
              <a:spcBef>
                <a:spcPct val="0"/>
              </a:spcBef>
              <a:buClrTx/>
              <a:buSzTx/>
              <a:buFontTx/>
              <a:buNone/>
            </a:pPr>
            <a:r>
              <a:rPr lang="en-US" altLang="en-US" sz="2400"/>
              <a:t>Allowing others </a:t>
            </a:r>
          </a:p>
          <a:p>
            <a:pPr algn="ctr" eaLnBrk="1" hangingPunct="1">
              <a:spcBef>
                <a:spcPct val="0"/>
              </a:spcBef>
              <a:buClrTx/>
              <a:buSzTx/>
              <a:buFontTx/>
              <a:buNone/>
            </a:pPr>
            <a:r>
              <a:rPr lang="en-US" altLang="en-US" sz="2400"/>
              <a:t>to win  </a:t>
            </a:r>
          </a:p>
        </p:txBody>
      </p:sp>
      <p:sp>
        <p:nvSpPr>
          <p:cNvPr id="13" name="TextBox 12">
            <a:extLst>
              <a:ext uri="{FF2B5EF4-FFF2-40B4-BE49-F238E27FC236}">
                <a16:creationId xmlns:a16="http://schemas.microsoft.com/office/drawing/2014/main" id="{8E93F92C-0D45-4E32-9729-12C23D7C857F}"/>
              </a:ext>
            </a:extLst>
          </p:cNvPr>
          <p:cNvSpPr txBox="1">
            <a:spLocks noChangeArrowheads="1"/>
          </p:cNvSpPr>
          <p:nvPr/>
        </p:nvSpPr>
        <p:spPr bwMode="auto">
          <a:xfrm>
            <a:off x="1981200" y="4479925"/>
            <a:ext cx="27432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2400" b="1"/>
              <a:t>Avoiding</a:t>
            </a:r>
          </a:p>
          <a:p>
            <a:pPr algn="ctr" eaLnBrk="1" hangingPunct="1">
              <a:spcBef>
                <a:spcPct val="0"/>
              </a:spcBef>
              <a:buClrTx/>
              <a:buSzTx/>
              <a:buFontTx/>
              <a:buNone/>
            </a:pPr>
            <a:r>
              <a:rPr lang="en-US" altLang="en-US" sz="2400"/>
              <a:t>Ignoring or steering clear of others  </a:t>
            </a:r>
          </a:p>
        </p:txBody>
      </p:sp>
      <p:sp>
        <p:nvSpPr>
          <p:cNvPr id="14" name="TextBox 13">
            <a:extLst>
              <a:ext uri="{FF2B5EF4-FFF2-40B4-BE49-F238E27FC236}">
                <a16:creationId xmlns:a16="http://schemas.microsoft.com/office/drawing/2014/main" id="{E7A55AD3-C10D-41D1-8F77-C79F163EEDBB}"/>
              </a:ext>
            </a:extLst>
          </p:cNvPr>
          <p:cNvSpPr txBox="1">
            <a:spLocks noChangeArrowheads="1"/>
          </p:cNvSpPr>
          <p:nvPr/>
        </p:nvSpPr>
        <p:spPr bwMode="auto">
          <a:xfrm>
            <a:off x="6975475" y="1592263"/>
            <a:ext cx="2743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2400" b="1"/>
              <a:t>Collaborating</a:t>
            </a:r>
          </a:p>
          <a:p>
            <a:pPr algn="ctr" eaLnBrk="1" hangingPunct="1">
              <a:spcBef>
                <a:spcPct val="0"/>
              </a:spcBef>
              <a:buClrTx/>
              <a:buSzTx/>
              <a:buFontTx/>
              <a:buNone/>
            </a:pPr>
            <a:r>
              <a:rPr lang="en-US" altLang="en-US" sz="2400"/>
              <a:t>Working together to solve problems</a:t>
            </a:r>
          </a:p>
        </p:txBody>
      </p:sp>
      <p:sp>
        <p:nvSpPr>
          <p:cNvPr id="15" name="TextBox 14">
            <a:extLst>
              <a:ext uri="{FF2B5EF4-FFF2-40B4-BE49-F238E27FC236}">
                <a16:creationId xmlns:a16="http://schemas.microsoft.com/office/drawing/2014/main" id="{3C8A4FDE-3E11-407B-AFDF-8EBE53CB08EC}"/>
              </a:ext>
            </a:extLst>
          </p:cNvPr>
          <p:cNvSpPr txBox="1">
            <a:spLocks noChangeArrowheads="1"/>
          </p:cNvSpPr>
          <p:nvPr/>
        </p:nvSpPr>
        <p:spPr bwMode="auto">
          <a:xfrm>
            <a:off x="6975475" y="4471989"/>
            <a:ext cx="27432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2400" b="1"/>
              <a:t>Competing </a:t>
            </a:r>
          </a:p>
          <a:p>
            <a:pPr algn="ctr" eaLnBrk="1" hangingPunct="1">
              <a:spcBef>
                <a:spcPct val="0"/>
              </a:spcBef>
              <a:buClrTx/>
              <a:buSzTx/>
              <a:buFontTx/>
              <a:buNone/>
            </a:pPr>
            <a:r>
              <a:rPr lang="en-US" altLang="en-US" sz="2400"/>
              <a:t>Working to dominate and control</a:t>
            </a:r>
          </a:p>
        </p:txBody>
      </p:sp>
      <p:sp>
        <p:nvSpPr>
          <p:cNvPr id="18" name="TextBox 17">
            <a:extLst>
              <a:ext uri="{FF2B5EF4-FFF2-40B4-BE49-F238E27FC236}">
                <a16:creationId xmlns:a16="http://schemas.microsoft.com/office/drawing/2014/main" id="{1FE203BE-F9EE-4060-8B2D-43258D8E4143}"/>
              </a:ext>
            </a:extLst>
          </p:cNvPr>
          <p:cNvSpPr txBox="1">
            <a:spLocks noChangeArrowheads="1"/>
          </p:cNvSpPr>
          <p:nvPr/>
        </p:nvSpPr>
        <p:spPr bwMode="auto">
          <a:xfrm>
            <a:off x="4284663" y="2892425"/>
            <a:ext cx="3505200" cy="156845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2400" b="1"/>
              <a:t>Compromising</a:t>
            </a:r>
          </a:p>
          <a:p>
            <a:pPr algn="ctr" eaLnBrk="1" hangingPunct="1">
              <a:spcBef>
                <a:spcPct val="0"/>
              </a:spcBef>
              <a:buClrTx/>
              <a:buSzTx/>
              <a:buFontTx/>
              <a:buNone/>
            </a:pPr>
            <a:r>
              <a:rPr lang="en-US" altLang="en-US" sz="2400"/>
              <a:t>Finding acceptable solution so everyone feels good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0A4C-F8DF-4F99-AE9B-BEABA54AC7CD}"/>
              </a:ext>
            </a:extLst>
          </p:cNvPr>
          <p:cNvSpPr>
            <a:spLocks noGrp="1"/>
          </p:cNvSpPr>
          <p:nvPr>
            <p:ph type="title"/>
          </p:nvPr>
        </p:nvSpPr>
        <p:spPr>
          <a:xfrm>
            <a:off x="818606" y="3175"/>
            <a:ext cx="9392194" cy="1371600"/>
          </a:xfrm>
        </p:spPr>
        <p:txBody>
          <a:bodyPr>
            <a:normAutofit fontScale="90000"/>
          </a:bodyPr>
          <a:lstStyle/>
          <a:p>
            <a:pPr algn="ctr">
              <a:defRPr/>
            </a:pPr>
            <a:r>
              <a:rPr lang="en-US" sz="4000" dirty="0">
                <a:ea typeface="MS PGothic" pitchFamily="34" charset="-128"/>
              </a:rPr>
              <a:t>Conflict Style Survey</a:t>
            </a:r>
            <a:br>
              <a:rPr lang="en-US" sz="4000" dirty="0">
                <a:ea typeface="MS PGothic" pitchFamily="34" charset="-128"/>
              </a:rPr>
            </a:br>
            <a:r>
              <a:rPr lang="en-US" sz="2800" dirty="0">
                <a:ea typeface="MS PGothic" pitchFamily="34" charset="-128"/>
              </a:rPr>
              <a:t>1=Never, 2 Rarely, 3=sometimes</a:t>
            </a:r>
            <a:br>
              <a:rPr lang="en-US" sz="2800" dirty="0">
                <a:ea typeface="MS PGothic" pitchFamily="34" charset="-128"/>
              </a:rPr>
            </a:br>
            <a:r>
              <a:rPr lang="en-US" sz="2800" dirty="0">
                <a:ea typeface="MS PGothic" pitchFamily="34" charset="-128"/>
              </a:rPr>
              <a:t>4=Often, 5=Very Often </a:t>
            </a:r>
          </a:p>
        </p:txBody>
      </p:sp>
      <p:sp>
        <p:nvSpPr>
          <p:cNvPr id="3" name="Text Placeholder 2">
            <a:extLst>
              <a:ext uri="{FF2B5EF4-FFF2-40B4-BE49-F238E27FC236}">
                <a16:creationId xmlns:a16="http://schemas.microsoft.com/office/drawing/2014/main" id="{40F91CA4-41DA-4BDD-9998-8FA467458C76}"/>
              </a:ext>
            </a:extLst>
          </p:cNvPr>
          <p:cNvSpPr>
            <a:spLocks noGrp="1"/>
          </p:cNvSpPr>
          <p:nvPr>
            <p:ph type="body" idx="1"/>
          </p:nvPr>
        </p:nvSpPr>
        <p:spPr>
          <a:xfrm>
            <a:off x="818606" y="1844675"/>
            <a:ext cx="10465526" cy="4114800"/>
          </a:xfrm>
        </p:spPr>
        <p:txBody>
          <a:bodyPr>
            <a:normAutofit/>
          </a:bodyPr>
          <a:lstStyle/>
          <a:p>
            <a:pPr marL="514350" indent="-514350">
              <a:buFont typeface="+mj-lt"/>
              <a:buAutoNum type="arabicPeriod"/>
              <a:defRPr/>
            </a:pPr>
            <a:r>
              <a:rPr lang="en-US" sz="3600" dirty="0">
                <a:ea typeface="MS PGothic" pitchFamily="34" charset="-128"/>
              </a:rPr>
              <a:t>I work to come out victorious, no matter what.</a:t>
            </a:r>
          </a:p>
          <a:p>
            <a:pPr marL="514350" indent="-514350">
              <a:buFont typeface="+mj-lt"/>
              <a:buAutoNum type="arabicPeriod"/>
              <a:defRPr/>
            </a:pPr>
            <a:r>
              <a:rPr lang="en-US" sz="3600" dirty="0">
                <a:ea typeface="MS PGothic" pitchFamily="34" charset="-128"/>
              </a:rPr>
              <a:t>I try to put the needs of others above my own.</a:t>
            </a:r>
          </a:p>
          <a:p>
            <a:pPr marL="514350" indent="-514350">
              <a:buFont typeface="+mj-lt"/>
              <a:buAutoNum type="arabicPeriod"/>
              <a:defRPr/>
            </a:pPr>
            <a:r>
              <a:rPr lang="en-US" sz="3600" dirty="0">
                <a:ea typeface="MS PGothic" pitchFamily="34" charset="-128"/>
              </a:rPr>
              <a:t>I look for mutually satisfactory solutions.</a:t>
            </a:r>
          </a:p>
          <a:p>
            <a:pPr marL="514350" indent="-514350">
              <a:buFont typeface="+mj-lt"/>
              <a:buAutoNum type="arabicPeriod"/>
              <a:defRPr/>
            </a:pPr>
            <a:r>
              <a:rPr lang="en-US" sz="3600" dirty="0">
                <a:ea typeface="MS PGothic" pitchFamily="34" charset="-128"/>
              </a:rPr>
              <a:t>I try not to get involved in conflicts</a:t>
            </a:r>
          </a:p>
          <a:p>
            <a:pPr marL="514350" indent="-514350">
              <a:buFont typeface="+mj-lt"/>
              <a:buAutoNum type="arabicPeriod"/>
              <a:defRPr/>
            </a:pPr>
            <a:r>
              <a:rPr lang="en-US" sz="3600" dirty="0">
                <a:ea typeface="MS PGothic" pitchFamily="34" charset="-128"/>
              </a:rPr>
              <a:t>I strive to investigate issues thoroughly and jointly.</a:t>
            </a:r>
          </a:p>
          <a:p>
            <a:pPr marL="0" indent="0">
              <a:buNone/>
              <a:defRPr/>
            </a:pPr>
            <a:endParaRPr lang="en-US" dirty="0">
              <a:ea typeface="MS PGothic" pitchFamily="34" charset="-128"/>
            </a:endParaRPr>
          </a:p>
        </p:txBody>
      </p:sp>
      <p:sp>
        <p:nvSpPr>
          <p:cNvPr id="4" name="Slide Number Placeholder 3">
            <a:extLst>
              <a:ext uri="{FF2B5EF4-FFF2-40B4-BE49-F238E27FC236}">
                <a16:creationId xmlns:a16="http://schemas.microsoft.com/office/drawing/2014/main" id="{956FDF82-2300-42A8-9362-4E8352D5E4EF}"/>
              </a:ext>
            </a:extLst>
          </p:cNvPr>
          <p:cNvSpPr>
            <a:spLocks noGrp="1"/>
          </p:cNvSpPr>
          <p:nvPr>
            <p:ph type="sldNum" sz="quarter" idx="12"/>
          </p:nvPr>
        </p:nvSpPr>
        <p:spPr/>
        <p:txBody>
          <a:bodyPr/>
          <a:lstStyle>
            <a:lvl1pPr eaLnBrk="0" hangingPunct="0">
              <a:defRPr sz="2400">
                <a:solidFill>
                  <a:schemeClr val="tx1"/>
                </a:solidFill>
                <a:latin typeface="Tahoma" panose="020B0604030504040204" pitchFamily="34" charset="0"/>
                <a:cs typeface="Arial" panose="020B0604020202020204" pitchFamily="34" charset="0"/>
              </a:defRPr>
            </a:lvl1pPr>
            <a:lvl2pPr marL="742950" indent="-285750" eaLnBrk="0" hangingPunct="0">
              <a:defRPr sz="2400">
                <a:solidFill>
                  <a:schemeClr val="tx1"/>
                </a:solidFill>
                <a:latin typeface="Tahoma" panose="020B0604030504040204" pitchFamily="34" charset="0"/>
                <a:cs typeface="Arial" panose="020B0604020202020204" pitchFamily="34" charset="0"/>
              </a:defRPr>
            </a:lvl2pPr>
            <a:lvl3pPr marL="1143000" indent="-228600" eaLnBrk="0" hangingPunct="0">
              <a:defRPr sz="2400">
                <a:solidFill>
                  <a:schemeClr val="tx1"/>
                </a:solidFill>
                <a:latin typeface="Tahoma" panose="020B0604030504040204" pitchFamily="34" charset="0"/>
                <a:cs typeface="Arial" panose="020B0604020202020204" pitchFamily="34" charset="0"/>
              </a:defRPr>
            </a:lvl3pPr>
            <a:lvl4pPr marL="1600200" indent="-228600" eaLnBrk="0" hangingPunct="0">
              <a:defRPr sz="2400">
                <a:solidFill>
                  <a:schemeClr val="tx1"/>
                </a:solidFill>
                <a:latin typeface="Tahoma" panose="020B0604030504040204" pitchFamily="34" charset="0"/>
                <a:cs typeface="Arial" panose="020B0604020202020204" pitchFamily="34" charset="0"/>
              </a:defRPr>
            </a:lvl4pPr>
            <a:lvl5pPr marL="2057400" indent="-228600" eaLnBrk="0" hangingPunct="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eaLnBrk="1" hangingPunct="1">
              <a:defRPr/>
            </a:pPr>
            <a:fld id="{7197BFE7-54B9-4618-87C1-4D4A3194D8F4}" type="slidenum">
              <a:rPr lang="en-US" altLang="en-US" sz="1400">
                <a:latin typeface="Arial" panose="020B0604020202020204" pitchFamily="34" charset="0"/>
              </a:rPr>
              <a:pPr eaLnBrk="1" hangingPunct="1">
                <a:defRPr/>
              </a:pPr>
              <a:t>12</a:t>
            </a:fld>
            <a:endParaRPr lang="en-US" altLang="en-US" sz="1400">
              <a:latin typeface="Arial" panose="020B0604020202020204" pitchFamily="34" charset="0"/>
            </a:endParaRPr>
          </a:p>
        </p:txBody>
      </p:sp>
      <p:cxnSp>
        <p:nvCxnSpPr>
          <p:cNvPr id="15365" name="Straight Connector 6">
            <a:extLst>
              <a:ext uri="{FF2B5EF4-FFF2-40B4-BE49-F238E27FC236}">
                <a16:creationId xmlns:a16="http://schemas.microsoft.com/office/drawing/2014/main" id="{9640F5DF-AEBE-41D4-BE88-42B6140D20F9}"/>
              </a:ext>
            </a:extLst>
          </p:cNvPr>
          <p:cNvCxnSpPr>
            <a:cxnSpLocks noChangeShapeType="1"/>
          </p:cNvCxnSpPr>
          <p:nvPr/>
        </p:nvCxnSpPr>
        <p:spPr bwMode="auto">
          <a:xfrm>
            <a:off x="1981200" y="1447800"/>
            <a:ext cx="81534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5366" name="Straight Connector 6">
            <a:extLst>
              <a:ext uri="{FF2B5EF4-FFF2-40B4-BE49-F238E27FC236}">
                <a16:creationId xmlns:a16="http://schemas.microsoft.com/office/drawing/2014/main" id="{3C653CD7-138B-4FC5-A6BD-94771C3AD8D5}"/>
              </a:ext>
            </a:extLst>
          </p:cNvPr>
          <p:cNvCxnSpPr>
            <a:cxnSpLocks noChangeShapeType="1"/>
          </p:cNvCxnSpPr>
          <p:nvPr/>
        </p:nvCxnSpPr>
        <p:spPr bwMode="auto">
          <a:xfrm>
            <a:off x="1905000" y="5791200"/>
            <a:ext cx="81534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5F6EAD-7EAE-437B-B43C-6D00575703B4}"/>
              </a:ext>
            </a:extLst>
          </p:cNvPr>
          <p:cNvSpPr>
            <a:spLocks noGrp="1"/>
          </p:cNvSpPr>
          <p:nvPr>
            <p:ph type="sldNum" sz="quarter" idx="12"/>
          </p:nvPr>
        </p:nvSpPr>
        <p:spPr/>
        <p:txBody>
          <a:bodyPr/>
          <a:lstStyle>
            <a:lvl1pPr eaLnBrk="0" hangingPunct="0">
              <a:defRPr sz="2400">
                <a:solidFill>
                  <a:schemeClr val="tx1"/>
                </a:solidFill>
                <a:latin typeface="Tahoma" panose="020B0604030504040204" pitchFamily="34" charset="0"/>
                <a:cs typeface="Arial" panose="020B0604020202020204" pitchFamily="34" charset="0"/>
              </a:defRPr>
            </a:lvl1pPr>
            <a:lvl2pPr marL="742950" indent="-285750" eaLnBrk="0" hangingPunct="0">
              <a:defRPr sz="2400">
                <a:solidFill>
                  <a:schemeClr val="tx1"/>
                </a:solidFill>
                <a:latin typeface="Tahoma" panose="020B0604030504040204" pitchFamily="34" charset="0"/>
                <a:cs typeface="Arial" panose="020B0604020202020204" pitchFamily="34" charset="0"/>
              </a:defRPr>
            </a:lvl2pPr>
            <a:lvl3pPr marL="1143000" indent="-228600" eaLnBrk="0" hangingPunct="0">
              <a:defRPr sz="2400">
                <a:solidFill>
                  <a:schemeClr val="tx1"/>
                </a:solidFill>
                <a:latin typeface="Tahoma" panose="020B0604030504040204" pitchFamily="34" charset="0"/>
                <a:cs typeface="Arial" panose="020B0604020202020204" pitchFamily="34" charset="0"/>
              </a:defRPr>
            </a:lvl3pPr>
            <a:lvl4pPr marL="1600200" indent="-228600" eaLnBrk="0" hangingPunct="0">
              <a:defRPr sz="2400">
                <a:solidFill>
                  <a:schemeClr val="tx1"/>
                </a:solidFill>
                <a:latin typeface="Tahoma" panose="020B0604030504040204" pitchFamily="34" charset="0"/>
                <a:cs typeface="Arial" panose="020B0604020202020204" pitchFamily="34" charset="0"/>
              </a:defRPr>
            </a:lvl4pPr>
            <a:lvl5pPr marL="2057400" indent="-228600" eaLnBrk="0" hangingPunct="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eaLnBrk="1" hangingPunct="1">
              <a:defRPr/>
            </a:pPr>
            <a:fld id="{648F99E3-CBDE-4509-815F-3C4F969EAF0D}" type="slidenum">
              <a:rPr lang="en-US" altLang="en-US" sz="1400">
                <a:latin typeface="Arial" panose="020B0604020202020204" pitchFamily="34" charset="0"/>
              </a:rPr>
              <a:pPr eaLnBrk="1" hangingPunct="1">
                <a:defRPr/>
              </a:pPr>
              <a:t>13</a:t>
            </a:fld>
            <a:endParaRPr lang="en-US" altLang="en-US" sz="1400">
              <a:latin typeface="Arial" panose="020B0604020202020204" pitchFamily="34" charset="0"/>
            </a:endParaRPr>
          </a:p>
        </p:txBody>
      </p:sp>
      <p:sp>
        <p:nvSpPr>
          <p:cNvPr id="5" name="Rectangle 4">
            <a:extLst>
              <a:ext uri="{FF2B5EF4-FFF2-40B4-BE49-F238E27FC236}">
                <a16:creationId xmlns:a16="http://schemas.microsoft.com/office/drawing/2014/main" id="{294039FB-6082-492A-BEF8-F90647D93C2E}"/>
              </a:ext>
            </a:extLst>
          </p:cNvPr>
          <p:cNvSpPr>
            <a:spLocks noChangeArrowheads="1"/>
          </p:cNvSpPr>
          <p:nvPr/>
        </p:nvSpPr>
        <p:spPr bwMode="auto">
          <a:xfrm>
            <a:off x="980802" y="2080132"/>
            <a:ext cx="1077576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0"/>
              </a:spcBef>
              <a:buClrTx/>
              <a:buSzTx/>
              <a:buFont typeface="Tahoma" panose="020B0604030504040204" pitchFamily="34" charset="0"/>
              <a:buAutoNum type="arabicPeriod" startAt="6"/>
            </a:pPr>
            <a:r>
              <a:rPr lang="en-US" altLang="en-US" dirty="0"/>
              <a:t>I never back away from a good argument.</a:t>
            </a:r>
          </a:p>
          <a:p>
            <a:pPr eaLnBrk="1" hangingPunct="1">
              <a:spcBef>
                <a:spcPct val="0"/>
              </a:spcBef>
              <a:buClrTx/>
              <a:buSzTx/>
              <a:buFont typeface="Tahoma" panose="020B0604030504040204" pitchFamily="34" charset="0"/>
              <a:buAutoNum type="arabicPeriod" startAt="6"/>
            </a:pPr>
            <a:r>
              <a:rPr lang="en-US" altLang="en-US" dirty="0"/>
              <a:t>I strive to foster harmony. </a:t>
            </a:r>
          </a:p>
          <a:p>
            <a:pPr eaLnBrk="1" hangingPunct="1">
              <a:spcBef>
                <a:spcPct val="0"/>
              </a:spcBef>
              <a:buClrTx/>
              <a:buSzTx/>
              <a:buFont typeface="Tahoma" panose="020B0604030504040204" pitchFamily="34" charset="0"/>
              <a:buAutoNum type="arabicPeriod" startAt="6"/>
            </a:pPr>
            <a:r>
              <a:rPr lang="en-US" altLang="en-US" dirty="0"/>
              <a:t>I negotiate to get a portion of what I propose.</a:t>
            </a:r>
          </a:p>
          <a:p>
            <a:pPr eaLnBrk="1" hangingPunct="1">
              <a:spcBef>
                <a:spcPct val="0"/>
              </a:spcBef>
              <a:buClrTx/>
              <a:buSzTx/>
              <a:buFont typeface="Tahoma" panose="020B0604030504040204" pitchFamily="34" charset="0"/>
              <a:buAutoNum type="arabicPeriod" startAt="6"/>
            </a:pPr>
            <a:r>
              <a:rPr lang="en-US" altLang="en-US" dirty="0"/>
              <a:t>I avoid open discussions of provocative  subjects.</a:t>
            </a:r>
          </a:p>
          <a:p>
            <a:pPr eaLnBrk="1" hangingPunct="1">
              <a:spcBef>
                <a:spcPct val="0"/>
              </a:spcBef>
              <a:buClrTx/>
              <a:buSzTx/>
              <a:buFont typeface="Tahoma" panose="020B0604030504040204" pitchFamily="34" charset="0"/>
              <a:buAutoNum type="arabicPeriod" startAt="6"/>
            </a:pPr>
            <a:r>
              <a:rPr lang="en-US" altLang="en-US" dirty="0"/>
              <a:t>I openly share information with others in resolving disagreements. </a:t>
            </a:r>
          </a:p>
        </p:txBody>
      </p:sp>
      <p:sp>
        <p:nvSpPr>
          <p:cNvPr id="6" name="Title 1">
            <a:extLst>
              <a:ext uri="{FF2B5EF4-FFF2-40B4-BE49-F238E27FC236}">
                <a16:creationId xmlns:a16="http://schemas.microsoft.com/office/drawing/2014/main" id="{18CBAA40-8C98-4433-865A-02E8CDBA1BCB}"/>
              </a:ext>
            </a:extLst>
          </p:cNvPr>
          <p:cNvSpPr>
            <a:spLocks noGrp="1"/>
          </p:cNvSpPr>
          <p:nvPr>
            <p:ph type="title"/>
          </p:nvPr>
        </p:nvSpPr>
        <p:spPr>
          <a:xfrm>
            <a:off x="1624149" y="71439"/>
            <a:ext cx="8229600" cy="1371600"/>
          </a:xfrm>
        </p:spPr>
        <p:txBody>
          <a:bodyPr>
            <a:normAutofit fontScale="90000"/>
          </a:bodyPr>
          <a:lstStyle/>
          <a:p>
            <a:pPr algn="ctr">
              <a:defRPr/>
            </a:pPr>
            <a:r>
              <a:rPr lang="en-US" sz="4000" dirty="0">
                <a:ea typeface="MS PGothic" pitchFamily="34" charset="-128"/>
              </a:rPr>
              <a:t>Conflict Style Survey</a:t>
            </a:r>
            <a:br>
              <a:rPr lang="en-US" sz="4000" dirty="0">
                <a:ea typeface="MS PGothic" pitchFamily="34" charset="-128"/>
              </a:rPr>
            </a:br>
            <a:r>
              <a:rPr lang="en-US" sz="2800" dirty="0">
                <a:ea typeface="MS PGothic" pitchFamily="34" charset="-128"/>
              </a:rPr>
              <a:t>1=Never, 2 Rarely, 3=sometimes</a:t>
            </a:r>
            <a:br>
              <a:rPr lang="en-US" sz="2800" dirty="0">
                <a:ea typeface="MS PGothic" pitchFamily="34" charset="-128"/>
              </a:rPr>
            </a:br>
            <a:r>
              <a:rPr lang="en-US" sz="2800" dirty="0">
                <a:ea typeface="MS PGothic" pitchFamily="34" charset="-128"/>
              </a:rPr>
              <a:t>4=Often, 5=Very Often </a:t>
            </a:r>
          </a:p>
        </p:txBody>
      </p:sp>
      <p:cxnSp>
        <p:nvCxnSpPr>
          <p:cNvPr id="16389" name="Straight Connector 6">
            <a:extLst>
              <a:ext uri="{FF2B5EF4-FFF2-40B4-BE49-F238E27FC236}">
                <a16:creationId xmlns:a16="http://schemas.microsoft.com/office/drawing/2014/main" id="{3C720911-1DEE-4502-AB3E-572ECA6972BF}"/>
              </a:ext>
            </a:extLst>
          </p:cNvPr>
          <p:cNvCxnSpPr>
            <a:cxnSpLocks noChangeShapeType="1"/>
          </p:cNvCxnSpPr>
          <p:nvPr/>
        </p:nvCxnSpPr>
        <p:spPr bwMode="auto">
          <a:xfrm>
            <a:off x="1981200" y="1524000"/>
            <a:ext cx="81534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6390" name="Straight Connector 6">
            <a:extLst>
              <a:ext uri="{FF2B5EF4-FFF2-40B4-BE49-F238E27FC236}">
                <a16:creationId xmlns:a16="http://schemas.microsoft.com/office/drawing/2014/main" id="{49E941BF-2B2A-46AD-9735-C6EB4CBD9EB3}"/>
              </a:ext>
            </a:extLst>
          </p:cNvPr>
          <p:cNvCxnSpPr>
            <a:cxnSpLocks noChangeShapeType="1"/>
          </p:cNvCxnSpPr>
          <p:nvPr/>
        </p:nvCxnSpPr>
        <p:spPr bwMode="auto">
          <a:xfrm>
            <a:off x="1814649" y="5270863"/>
            <a:ext cx="81534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itle 1">
            <a:extLst>
              <a:ext uri="{FF2B5EF4-FFF2-40B4-BE49-F238E27FC236}">
                <a16:creationId xmlns:a16="http://schemas.microsoft.com/office/drawing/2014/main" id="{F82E62C4-1E83-4D28-B2E4-5B0A2BF6DCB9}"/>
              </a:ext>
            </a:extLst>
          </p:cNvPr>
          <p:cNvSpPr txBox="1">
            <a:spLocks/>
          </p:cNvSpPr>
          <p:nvPr/>
        </p:nvSpPr>
        <p:spPr>
          <a:xfrm>
            <a:off x="1624149" y="5368252"/>
            <a:ext cx="8229600" cy="13716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4000" dirty="0">
                <a:ea typeface="MS PGothic" pitchFamily="34" charset="-128"/>
              </a:rPr>
              <a:t>Use the scale on the next slide to determine your conflict style.</a:t>
            </a:r>
            <a:endParaRPr lang="en-US" sz="2800" dirty="0">
              <a:ea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23819-DE85-4D86-B86B-FAF2EDDF68E9}"/>
              </a:ext>
            </a:extLst>
          </p:cNvPr>
          <p:cNvSpPr>
            <a:spLocks noGrp="1"/>
          </p:cNvSpPr>
          <p:nvPr>
            <p:ph type="title"/>
          </p:nvPr>
        </p:nvSpPr>
        <p:spPr>
          <a:xfrm>
            <a:off x="1828800" y="124419"/>
            <a:ext cx="8229600" cy="1371600"/>
          </a:xfrm>
        </p:spPr>
        <p:txBody>
          <a:bodyPr/>
          <a:lstStyle/>
          <a:p>
            <a:pPr algn="ctr">
              <a:defRPr/>
            </a:pPr>
            <a:r>
              <a:rPr lang="en-US" dirty="0">
                <a:ea typeface="MS PGothic" pitchFamily="34" charset="-128"/>
              </a:rPr>
              <a:t>Conflict Style Score Card</a:t>
            </a:r>
          </a:p>
        </p:txBody>
      </p:sp>
      <p:sp>
        <p:nvSpPr>
          <p:cNvPr id="3" name="Text Placeholder 2">
            <a:extLst>
              <a:ext uri="{FF2B5EF4-FFF2-40B4-BE49-F238E27FC236}">
                <a16:creationId xmlns:a16="http://schemas.microsoft.com/office/drawing/2014/main" id="{C7B72AD1-6A96-4084-934A-9DB9B2FD866B}"/>
              </a:ext>
            </a:extLst>
          </p:cNvPr>
          <p:cNvSpPr>
            <a:spLocks noGrp="1"/>
          </p:cNvSpPr>
          <p:nvPr>
            <p:ph type="body" idx="1"/>
          </p:nvPr>
        </p:nvSpPr>
        <p:spPr>
          <a:xfrm>
            <a:off x="1676400" y="2027918"/>
            <a:ext cx="8839200" cy="3105145"/>
          </a:xfrm>
        </p:spPr>
        <p:txBody>
          <a:bodyPr>
            <a:normAutofit lnSpcReduction="10000"/>
          </a:bodyPr>
          <a:lstStyle/>
          <a:p>
            <a:pPr>
              <a:defRPr/>
            </a:pPr>
            <a:r>
              <a:rPr lang="en-US" sz="3200" dirty="0">
                <a:ea typeface="MS PGothic" pitchFamily="34" charset="-128"/>
              </a:rPr>
              <a:t>Competitor        = Q1__ + Q6___   = Total___</a:t>
            </a:r>
          </a:p>
          <a:p>
            <a:pPr>
              <a:defRPr/>
            </a:pPr>
            <a:r>
              <a:rPr lang="en-US" sz="3200" dirty="0">
                <a:ea typeface="MS PGothic" pitchFamily="34" charset="-128"/>
              </a:rPr>
              <a:t>Collaborator      = Q5__ + Q10___ = Total___</a:t>
            </a:r>
          </a:p>
          <a:p>
            <a:pPr>
              <a:defRPr/>
            </a:pPr>
            <a:r>
              <a:rPr lang="en-US" sz="3200" dirty="0">
                <a:ea typeface="MS PGothic" pitchFamily="34" charset="-128"/>
              </a:rPr>
              <a:t>Avoider               = Q4__ + Q9___  = Total___</a:t>
            </a:r>
          </a:p>
          <a:p>
            <a:pPr>
              <a:defRPr/>
            </a:pPr>
            <a:r>
              <a:rPr lang="en-US" sz="3200" dirty="0">
                <a:ea typeface="MS PGothic" pitchFamily="34" charset="-128"/>
              </a:rPr>
              <a:t>Accommodator = Q2__ + Q7___  = Total___</a:t>
            </a:r>
          </a:p>
          <a:p>
            <a:pPr>
              <a:defRPr/>
            </a:pPr>
            <a:r>
              <a:rPr lang="en-US" sz="3200" dirty="0">
                <a:ea typeface="MS PGothic" pitchFamily="34" charset="-128"/>
              </a:rPr>
              <a:t>Compromiser    = Q3__ + Q8___  = Total___</a:t>
            </a:r>
          </a:p>
          <a:p>
            <a:pPr marL="0" indent="0" algn="ctr">
              <a:buNone/>
              <a:defRPr/>
            </a:pPr>
            <a:r>
              <a:rPr lang="en-US" dirty="0">
                <a:ea typeface="MS PGothic" pitchFamily="34" charset="-128"/>
              </a:rPr>
              <a:t> </a:t>
            </a:r>
            <a:r>
              <a:rPr lang="en-US" dirty="0">
                <a:solidFill>
                  <a:srgbClr val="FF0000"/>
                </a:solidFill>
                <a:ea typeface="MS PGothic" pitchFamily="34" charset="-128"/>
              </a:rPr>
              <a:t>The largest number represents your style</a:t>
            </a:r>
          </a:p>
        </p:txBody>
      </p:sp>
      <p:sp>
        <p:nvSpPr>
          <p:cNvPr id="4" name="Slide Number Placeholder 3">
            <a:extLst>
              <a:ext uri="{FF2B5EF4-FFF2-40B4-BE49-F238E27FC236}">
                <a16:creationId xmlns:a16="http://schemas.microsoft.com/office/drawing/2014/main" id="{ABE2DD0C-64F8-4DC6-BA91-5F1767E5425A}"/>
              </a:ext>
            </a:extLst>
          </p:cNvPr>
          <p:cNvSpPr>
            <a:spLocks noGrp="1"/>
          </p:cNvSpPr>
          <p:nvPr>
            <p:ph type="sldNum" sz="quarter" idx="12"/>
          </p:nvPr>
        </p:nvSpPr>
        <p:spPr/>
        <p:txBody>
          <a:bodyPr/>
          <a:lstStyle>
            <a:lvl1pPr eaLnBrk="0" hangingPunct="0">
              <a:defRPr sz="2400">
                <a:solidFill>
                  <a:schemeClr val="tx1"/>
                </a:solidFill>
                <a:latin typeface="Tahoma" panose="020B0604030504040204" pitchFamily="34" charset="0"/>
                <a:cs typeface="Arial" panose="020B0604020202020204" pitchFamily="34" charset="0"/>
              </a:defRPr>
            </a:lvl1pPr>
            <a:lvl2pPr marL="742950" indent="-285750" eaLnBrk="0" hangingPunct="0">
              <a:defRPr sz="2400">
                <a:solidFill>
                  <a:schemeClr val="tx1"/>
                </a:solidFill>
                <a:latin typeface="Tahoma" panose="020B0604030504040204" pitchFamily="34" charset="0"/>
                <a:cs typeface="Arial" panose="020B0604020202020204" pitchFamily="34" charset="0"/>
              </a:defRPr>
            </a:lvl2pPr>
            <a:lvl3pPr marL="1143000" indent="-228600" eaLnBrk="0" hangingPunct="0">
              <a:defRPr sz="2400">
                <a:solidFill>
                  <a:schemeClr val="tx1"/>
                </a:solidFill>
                <a:latin typeface="Tahoma" panose="020B0604030504040204" pitchFamily="34" charset="0"/>
                <a:cs typeface="Arial" panose="020B0604020202020204" pitchFamily="34" charset="0"/>
              </a:defRPr>
            </a:lvl3pPr>
            <a:lvl4pPr marL="1600200" indent="-228600" eaLnBrk="0" hangingPunct="0">
              <a:defRPr sz="2400">
                <a:solidFill>
                  <a:schemeClr val="tx1"/>
                </a:solidFill>
                <a:latin typeface="Tahoma" panose="020B0604030504040204" pitchFamily="34" charset="0"/>
                <a:cs typeface="Arial" panose="020B0604020202020204" pitchFamily="34" charset="0"/>
              </a:defRPr>
            </a:lvl4pPr>
            <a:lvl5pPr marL="2057400" indent="-228600" eaLnBrk="0" hangingPunct="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eaLnBrk="1" hangingPunct="1">
              <a:defRPr/>
            </a:pPr>
            <a:fld id="{ED03EDDE-6D1D-432E-B03F-C1C16F67B1E3}" type="slidenum">
              <a:rPr lang="en-US" altLang="en-US" sz="1400">
                <a:latin typeface="Arial" panose="020B0604020202020204" pitchFamily="34" charset="0"/>
              </a:rPr>
              <a:pPr eaLnBrk="1" hangingPunct="1">
                <a:defRPr/>
              </a:pPr>
              <a:t>14</a:t>
            </a:fld>
            <a:endParaRPr lang="en-US" altLang="en-US" sz="1400">
              <a:latin typeface="Arial" panose="020B0604020202020204" pitchFamily="34" charset="0"/>
            </a:endParaRPr>
          </a:p>
        </p:txBody>
      </p:sp>
      <p:cxnSp>
        <p:nvCxnSpPr>
          <p:cNvPr id="17413" name="Straight Connector 6">
            <a:extLst>
              <a:ext uri="{FF2B5EF4-FFF2-40B4-BE49-F238E27FC236}">
                <a16:creationId xmlns:a16="http://schemas.microsoft.com/office/drawing/2014/main" id="{28821008-FCB4-456D-B73C-9A36594FA2FA}"/>
              </a:ext>
            </a:extLst>
          </p:cNvPr>
          <p:cNvCxnSpPr>
            <a:cxnSpLocks noChangeShapeType="1"/>
          </p:cNvCxnSpPr>
          <p:nvPr/>
        </p:nvCxnSpPr>
        <p:spPr bwMode="auto">
          <a:xfrm>
            <a:off x="1493520" y="1508125"/>
            <a:ext cx="81534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7414" name="Straight Connector 6">
            <a:extLst>
              <a:ext uri="{FF2B5EF4-FFF2-40B4-BE49-F238E27FC236}">
                <a16:creationId xmlns:a16="http://schemas.microsoft.com/office/drawing/2014/main" id="{0B0FA0F4-A03D-44D7-92F1-8550A1D78183}"/>
              </a:ext>
            </a:extLst>
          </p:cNvPr>
          <p:cNvCxnSpPr>
            <a:cxnSpLocks noChangeShapeType="1"/>
          </p:cNvCxnSpPr>
          <p:nvPr/>
        </p:nvCxnSpPr>
        <p:spPr bwMode="auto">
          <a:xfrm>
            <a:off x="1828800" y="5290457"/>
            <a:ext cx="81534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17415" name="TextBox 6">
            <a:extLst>
              <a:ext uri="{FF2B5EF4-FFF2-40B4-BE49-F238E27FC236}">
                <a16:creationId xmlns:a16="http://schemas.microsoft.com/office/drawing/2014/main" id="{EFF8AD2B-E247-4482-9BF7-07DB0605E766}"/>
              </a:ext>
            </a:extLst>
          </p:cNvPr>
          <p:cNvSpPr txBox="1">
            <a:spLocks noChangeArrowheads="1"/>
          </p:cNvSpPr>
          <p:nvPr/>
        </p:nvSpPr>
        <p:spPr bwMode="auto">
          <a:xfrm>
            <a:off x="838200" y="5810251"/>
            <a:ext cx="10515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0"/>
              </a:spcBef>
              <a:buClrTx/>
              <a:buSzTx/>
              <a:buFontTx/>
              <a:buNone/>
            </a:pPr>
            <a:r>
              <a:rPr lang="en-US" altLang="en-US" sz="1800" dirty="0"/>
              <a:t>Bargaining Styles and Negotiation: The Thomas-Kilmann Conflict Mode Instrument in Negotiation Training. G. Richard Shell (April 2001)  </a:t>
            </a:r>
          </a:p>
          <a:p>
            <a:pPr eaLnBrk="1" hangingPunct="1">
              <a:spcBef>
                <a:spcPct val="0"/>
              </a:spcBef>
              <a:buClrTx/>
              <a:buSzTx/>
              <a:buFontTx/>
              <a:buNone/>
            </a:pPr>
            <a:r>
              <a:rPr lang="en-US" altLang="en-US" sz="1800" dirty="0">
                <a:solidFill>
                  <a:srgbClr val="FFFFFF"/>
                </a:solidFill>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77335" y="1813486"/>
            <a:ext cx="10515600" cy="44104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would be the pros and cons of each conflict management style in leadership? </a:t>
            </a:r>
          </a:p>
          <a:p>
            <a:pPr marL="457200" lvl="1" indent="0">
              <a:buNone/>
            </a:pPr>
            <a:endParaRPr lang="en-US" dirty="0"/>
          </a:p>
          <a:p>
            <a:r>
              <a:rPr lang="en-US" dirty="0"/>
              <a:t> The Ted-Talk presenter mentioned three responses in the face of conflict (a) Fight, (b) Freeze and (c) Flee. Discuss the pros and cons of each. </a:t>
            </a:r>
          </a:p>
          <a:p>
            <a:r>
              <a:rPr lang="en-US" dirty="0"/>
              <a:t>What role does an apology play in conflict. Please provide examples.  </a:t>
            </a:r>
          </a:p>
          <a:p>
            <a:endParaRPr lang="en-US" dirty="0"/>
          </a:p>
        </p:txBody>
      </p:sp>
      <p:sp>
        <p:nvSpPr>
          <p:cNvPr id="6" name="Content Placeholder 2"/>
          <p:cNvSpPr>
            <a:spLocks noGrp="1"/>
          </p:cNvSpPr>
          <p:nvPr>
            <p:ph idx="1"/>
          </p:nvPr>
        </p:nvSpPr>
        <p:spPr>
          <a:xfrm>
            <a:off x="677335" y="329301"/>
            <a:ext cx="10515600" cy="1378321"/>
          </a:xfrm>
        </p:spPr>
        <p:txBody>
          <a:bodyPr/>
          <a:lstStyle/>
          <a:p>
            <a:pPr marL="0" indent="0">
              <a:buNone/>
            </a:pPr>
            <a:r>
              <a:rPr lang="en-US" dirty="0"/>
              <a:t>3. Review the five styles of conflict management and discuss the following:  </a:t>
            </a:r>
          </a:p>
        </p:txBody>
      </p:sp>
    </p:spTree>
    <p:extLst>
      <p:ext uri="{BB962C8B-B14F-4D97-AF65-F5344CB8AC3E}">
        <p14:creationId xmlns:p14="http://schemas.microsoft.com/office/powerpoint/2010/main" val="3874520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2" y="204467"/>
            <a:ext cx="10515600" cy="889530"/>
          </a:xfrm>
        </p:spPr>
        <p:txBody>
          <a:bodyPr>
            <a:normAutofit fontScale="90000"/>
          </a:bodyPr>
          <a:lstStyle/>
          <a:p>
            <a:pPr algn="ctr"/>
            <a:r>
              <a:rPr lang="en-US" b="1" dirty="0">
                <a:solidFill>
                  <a:srgbClr val="FF0000"/>
                </a:solidFill>
              </a:rPr>
              <a:t>Leadership Blind Spots</a:t>
            </a:r>
            <a:r>
              <a:rPr lang="en-US" dirty="0"/>
              <a:t/>
            </a:r>
            <a:br>
              <a:rPr lang="en-US" dirty="0"/>
            </a:br>
            <a:r>
              <a:rPr lang="en-US" b="1" dirty="0"/>
              <a:t>Session - 3 </a:t>
            </a:r>
          </a:p>
        </p:txBody>
      </p:sp>
      <p:sp>
        <p:nvSpPr>
          <p:cNvPr id="3" name="Content Placeholder 2"/>
          <p:cNvSpPr>
            <a:spLocks noGrp="1"/>
          </p:cNvSpPr>
          <p:nvPr>
            <p:ph idx="1"/>
          </p:nvPr>
        </p:nvSpPr>
        <p:spPr>
          <a:xfrm>
            <a:off x="516468" y="4919452"/>
            <a:ext cx="10515600" cy="1774408"/>
          </a:xfrm>
        </p:spPr>
        <p:txBody>
          <a:bodyPr/>
          <a:lstStyle/>
          <a:p>
            <a:pPr marL="0" indent="0">
              <a:buNone/>
            </a:pPr>
            <a:r>
              <a:rPr lang="en-US" dirty="0"/>
              <a:t>1. When you think about the term leadership blind spots, what comes to mind and why? Break up in small groups and have a discussion. Share your thoughts with the team.  </a:t>
            </a:r>
          </a:p>
          <a:p>
            <a:pPr marL="0" indent="0">
              <a:buNone/>
            </a:pPr>
            <a:endParaRPr lang="en-US" dirty="0"/>
          </a:p>
        </p:txBody>
      </p:sp>
      <p:sp>
        <p:nvSpPr>
          <p:cNvPr id="6" name="Content Placeholder 2"/>
          <p:cNvSpPr txBox="1">
            <a:spLocks/>
          </p:cNvSpPr>
          <p:nvPr/>
        </p:nvSpPr>
        <p:spPr>
          <a:xfrm>
            <a:off x="516467" y="1578392"/>
            <a:ext cx="11327189" cy="17744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The intent of this session is to expose leaders to their “blind spots” and to outline practical steps to help mitigate them.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0765" y="2559049"/>
            <a:ext cx="2429933" cy="2266950"/>
          </a:xfrm>
          <a:prstGeom prst="rect">
            <a:avLst/>
          </a:prstGeom>
        </p:spPr>
      </p:pic>
    </p:spTree>
    <p:extLst>
      <p:ext uri="{BB962C8B-B14F-4D97-AF65-F5344CB8AC3E}">
        <p14:creationId xmlns:p14="http://schemas.microsoft.com/office/powerpoint/2010/main" val="2964464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200" y="2703851"/>
            <a:ext cx="10515600" cy="38248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 your own words, describe the four leadership behaviors that can help bring the best out of a team. Go around the room and explain which one resonates the most with you and why.</a:t>
            </a:r>
          </a:p>
          <a:p>
            <a:pPr marL="0" indent="0">
              <a:buNone/>
            </a:pPr>
            <a:endParaRPr lang="en-US" dirty="0"/>
          </a:p>
          <a:p>
            <a:r>
              <a:rPr lang="en-US" dirty="0"/>
              <a:t> In the book, Why CEOs Fail, the author contends that “…two-thirds of the people currently in leadership positions in the western world will fail; they will then be fired, demoted, or kicked upstairs. The most common reason for their failure will be due to blind spots.” What are your thoughts on this statement?   </a:t>
            </a:r>
          </a:p>
          <a:p>
            <a:pPr marL="0" indent="0">
              <a:buNone/>
            </a:pPr>
            <a:endParaRPr lang="en-US" dirty="0"/>
          </a:p>
          <a:p>
            <a:endParaRPr lang="en-US" dirty="0"/>
          </a:p>
        </p:txBody>
      </p:sp>
      <p:sp>
        <p:nvSpPr>
          <p:cNvPr id="5" name="Rectangle 4"/>
          <p:cNvSpPr/>
          <p:nvPr/>
        </p:nvSpPr>
        <p:spPr>
          <a:xfrm>
            <a:off x="574766" y="1579561"/>
            <a:ext cx="11617234" cy="584775"/>
          </a:xfrm>
          <a:prstGeom prst="rect">
            <a:avLst/>
          </a:prstGeom>
        </p:spPr>
        <p:txBody>
          <a:bodyPr wrap="square">
            <a:spAutoFit/>
          </a:bodyPr>
          <a:lstStyle/>
          <a:p>
            <a:r>
              <a:rPr lang="en-US" sz="3200" dirty="0"/>
              <a:t>https://www.youtube.com/watch?v=5k97oEmbSoE&amp;pbjreload=10</a:t>
            </a:r>
          </a:p>
        </p:txBody>
      </p:sp>
      <p:sp>
        <p:nvSpPr>
          <p:cNvPr id="6" name="Content Placeholder 2"/>
          <p:cNvSpPr>
            <a:spLocks noGrp="1"/>
          </p:cNvSpPr>
          <p:nvPr>
            <p:ph idx="1"/>
          </p:nvPr>
        </p:nvSpPr>
        <p:spPr>
          <a:xfrm>
            <a:off x="677335" y="329301"/>
            <a:ext cx="10515600" cy="1378321"/>
          </a:xfrm>
        </p:spPr>
        <p:txBody>
          <a:bodyPr/>
          <a:lstStyle/>
          <a:p>
            <a:pPr marL="0" indent="0">
              <a:buNone/>
            </a:pPr>
            <a:r>
              <a:rPr lang="en-US" dirty="0"/>
              <a:t>2. Take a few moments and review the following clip:  </a:t>
            </a:r>
          </a:p>
          <a:p>
            <a:pPr marL="0" indent="0">
              <a:buNone/>
            </a:pPr>
            <a:endParaRPr lang="en-US" dirty="0"/>
          </a:p>
        </p:txBody>
      </p:sp>
    </p:spTree>
    <p:extLst>
      <p:ext uri="{BB962C8B-B14F-4D97-AF65-F5344CB8AC3E}">
        <p14:creationId xmlns:p14="http://schemas.microsoft.com/office/powerpoint/2010/main" val="452557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06DCA-364D-462E-A931-205D7ED418A6}"/>
              </a:ext>
            </a:extLst>
          </p:cNvPr>
          <p:cNvSpPr>
            <a:spLocks noGrp="1"/>
          </p:cNvSpPr>
          <p:nvPr>
            <p:ph type="title"/>
          </p:nvPr>
        </p:nvSpPr>
        <p:spPr>
          <a:xfrm>
            <a:off x="655320" y="64927"/>
            <a:ext cx="10515600" cy="1325563"/>
          </a:xfrm>
        </p:spPr>
        <p:txBody>
          <a:bodyPr/>
          <a:lstStyle/>
          <a:p>
            <a:pPr algn="ctr"/>
            <a:r>
              <a:rPr lang="en-US" dirty="0"/>
              <a:t>The Top Leadership Blind Spots</a:t>
            </a:r>
          </a:p>
        </p:txBody>
      </p:sp>
      <p:sp>
        <p:nvSpPr>
          <p:cNvPr id="3" name="Text Placeholder 2">
            <a:extLst>
              <a:ext uri="{FF2B5EF4-FFF2-40B4-BE49-F238E27FC236}">
                <a16:creationId xmlns:a16="http://schemas.microsoft.com/office/drawing/2014/main" id="{DBEF94BF-B700-4D9F-893B-BB53BAD12D2D}"/>
              </a:ext>
            </a:extLst>
          </p:cNvPr>
          <p:cNvSpPr>
            <a:spLocks noGrp="1"/>
          </p:cNvSpPr>
          <p:nvPr>
            <p:ph type="body" idx="1"/>
          </p:nvPr>
        </p:nvSpPr>
        <p:spPr>
          <a:xfrm>
            <a:off x="383177" y="1487073"/>
            <a:ext cx="4319452" cy="4351338"/>
          </a:xfrm>
        </p:spPr>
        <p:txBody>
          <a:bodyPr/>
          <a:lstStyle/>
          <a:p>
            <a:pPr marL="514350" indent="-514350">
              <a:buFont typeface="+mj-lt"/>
              <a:buAutoNum type="arabicPeriod"/>
            </a:pPr>
            <a:r>
              <a:rPr lang="en-US" dirty="0"/>
              <a:t>Arrogance </a:t>
            </a:r>
          </a:p>
          <a:p>
            <a:pPr marL="514350" indent="-514350">
              <a:buFont typeface="+mj-lt"/>
              <a:buAutoNum type="arabicPeriod"/>
            </a:pPr>
            <a:r>
              <a:rPr lang="en-US" dirty="0"/>
              <a:t>Melodrama (has to be the center of attention)</a:t>
            </a:r>
          </a:p>
          <a:p>
            <a:pPr marL="514350" indent="-514350">
              <a:buFont typeface="+mj-lt"/>
              <a:buAutoNum type="arabicPeriod"/>
            </a:pPr>
            <a:r>
              <a:rPr lang="en-US" dirty="0"/>
              <a:t>Moodiness</a:t>
            </a:r>
          </a:p>
          <a:p>
            <a:pPr marL="514350" indent="-514350">
              <a:buFont typeface="+mj-lt"/>
              <a:buAutoNum type="arabicPeriod"/>
            </a:pPr>
            <a:r>
              <a:rPr lang="en-US" dirty="0"/>
              <a:t>Indecisiveness </a:t>
            </a:r>
          </a:p>
          <a:p>
            <a:pPr marL="514350" indent="-514350">
              <a:buFont typeface="+mj-lt"/>
              <a:buAutoNum type="arabicPeriod"/>
            </a:pPr>
            <a:r>
              <a:rPr lang="en-US" dirty="0"/>
              <a:t>Habitual Distrust</a:t>
            </a:r>
          </a:p>
          <a:p>
            <a:pPr marL="514350" indent="-514350">
              <a:buFont typeface="+mj-lt"/>
              <a:buAutoNum type="arabicPeriod"/>
            </a:pPr>
            <a:r>
              <a:rPr lang="en-US" dirty="0" err="1"/>
              <a:t>Aloofneess</a:t>
            </a:r>
            <a:endParaRPr lang="en-US" dirty="0"/>
          </a:p>
        </p:txBody>
      </p:sp>
      <p:sp>
        <p:nvSpPr>
          <p:cNvPr id="4" name="Text Placeholder 2">
            <a:extLst>
              <a:ext uri="{FF2B5EF4-FFF2-40B4-BE49-F238E27FC236}">
                <a16:creationId xmlns:a16="http://schemas.microsoft.com/office/drawing/2014/main" id="{C542B56B-D231-4A4E-8888-5054E699FD0D}"/>
              </a:ext>
            </a:extLst>
          </p:cNvPr>
          <p:cNvSpPr txBox="1">
            <a:spLocks/>
          </p:cNvSpPr>
          <p:nvPr/>
        </p:nvSpPr>
        <p:spPr>
          <a:xfrm>
            <a:off x="7774578" y="1614050"/>
            <a:ext cx="33963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7. Rules don’t apply to me</a:t>
            </a:r>
          </a:p>
          <a:p>
            <a:pPr marL="0" indent="0">
              <a:buNone/>
            </a:pPr>
            <a:r>
              <a:rPr lang="en-US" dirty="0"/>
              <a:t>8. Being a Maverick </a:t>
            </a:r>
          </a:p>
          <a:p>
            <a:pPr marL="0" indent="0">
              <a:buNone/>
            </a:pPr>
            <a:r>
              <a:rPr lang="en-US" dirty="0"/>
              <a:t>9. Passive Aggressive </a:t>
            </a:r>
          </a:p>
          <a:p>
            <a:pPr marL="0" indent="0">
              <a:buNone/>
            </a:pPr>
            <a:r>
              <a:rPr lang="en-US" dirty="0"/>
              <a:t>10. Perfectionism</a:t>
            </a:r>
          </a:p>
          <a:p>
            <a:pPr marL="0" indent="0">
              <a:buNone/>
            </a:pPr>
            <a:r>
              <a:rPr lang="en-US" dirty="0"/>
              <a:t>11. People pleaser  </a:t>
            </a:r>
          </a:p>
          <a:p>
            <a:pPr marL="0" indent="0">
              <a:buNone/>
            </a:pPr>
            <a:endParaRPr lang="en-US" dirty="0"/>
          </a:p>
          <a:p>
            <a:pPr marL="0" indent="0">
              <a:buNone/>
            </a:pPr>
            <a:endParaRPr lang="en-US" dirty="0"/>
          </a:p>
        </p:txBody>
      </p:sp>
      <p:cxnSp>
        <p:nvCxnSpPr>
          <p:cNvPr id="6" name="Straight Connector 5">
            <a:extLst>
              <a:ext uri="{FF2B5EF4-FFF2-40B4-BE49-F238E27FC236}">
                <a16:creationId xmlns:a16="http://schemas.microsoft.com/office/drawing/2014/main" id="{CEEBFD88-45F4-45BC-A17C-A02351326162}"/>
              </a:ext>
            </a:extLst>
          </p:cNvPr>
          <p:cNvCxnSpPr>
            <a:cxnSpLocks/>
          </p:cNvCxnSpPr>
          <p:nvPr/>
        </p:nvCxnSpPr>
        <p:spPr>
          <a:xfrm>
            <a:off x="1314994" y="1306286"/>
            <a:ext cx="86737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6E35E8A-B023-48CF-AA3F-A2E61D779F4A}"/>
              </a:ext>
            </a:extLst>
          </p:cNvPr>
          <p:cNvCxnSpPr>
            <a:cxnSpLocks/>
          </p:cNvCxnSpPr>
          <p:nvPr/>
        </p:nvCxnSpPr>
        <p:spPr>
          <a:xfrm>
            <a:off x="1545771" y="5281748"/>
            <a:ext cx="86737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DC7CD01-10C2-438F-86DB-8FACBD3BF3C7}"/>
              </a:ext>
            </a:extLst>
          </p:cNvPr>
          <p:cNvSpPr/>
          <p:nvPr/>
        </p:nvSpPr>
        <p:spPr>
          <a:xfrm>
            <a:off x="287383" y="5487933"/>
            <a:ext cx="10931434" cy="1200329"/>
          </a:xfrm>
          <a:prstGeom prst="rect">
            <a:avLst/>
          </a:prstGeom>
        </p:spPr>
        <p:txBody>
          <a:bodyPr wrap="square">
            <a:spAutoFit/>
          </a:bodyPr>
          <a:lstStyle/>
          <a:p>
            <a:pPr algn="ctr"/>
            <a:r>
              <a:rPr lang="en-US" sz="2400" dirty="0"/>
              <a:t>In small groups, (1) identify the top three leadership blind spots in the CHC (2) explain how these blind spots are negatively impacting the community (3) what should be done to correct.  Please be prepared to explain your answers to the larger group. </a:t>
            </a:r>
          </a:p>
        </p:txBody>
      </p:sp>
      <p:pic>
        <p:nvPicPr>
          <p:cNvPr id="14" name="Picture 13" descr="A picture containing text&#10;&#10;Description generated with high confidence">
            <a:extLst>
              <a:ext uri="{FF2B5EF4-FFF2-40B4-BE49-F238E27FC236}">
                <a16:creationId xmlns:a16="http://schemas.microsoft.com/office/drawing/2014/main" id="{D09DA221-A6E6-4F66-8C75-E66376B1F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57" y="2033587"/>
            <a:ext cx="2255520" cy="2660333"/>
          </a:xfrm>
          <a:prstGeom prst="rect">
            <a:avLst/>
          </a:prstGeom>
        </p:spPr>
      </p:pic>
    </p:spTree>
    <p:extLst>
      <p:ext uri="{BB962C8B-B14F-4D97-AF65-F5344CB8AC3E}">
        <p14:creationId xmlns:p14="http://schemas.microsoft.com/office/powerpoint/2010/main" val="2577537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B10C7-FFCB-4770-8A7C-9EFE436A831C}"/>
              </a:ext>
            </a:extLst>
          </p:cNvPr>
          <p:cNvSpPr>
            <a:spLocks noGrp="1"/>
          </p:cNvSpPr>
          <p:nvPr>
            <p:ph type="title"/>
          </p:nvPr>
        </p:nvSpPr>
        <p:spPr/>
        <p:txBody>
          <a:bodyPr/>
          <a:lstStyle/>
          <a:p>
            <a:pPr algn="ctr"/>
            <a:r>
              <a:rPr lang="en-US" dirty="0"/>
              <a:t>What are your blind spots? </a:t>
            </a:r>
          </a:p>
        </p:txBody>
      </p:sp>
      <p:sp>
        <p:nvSpPr>
          <p:cNvPr id="3" name="Content Placeholder 2">
            <a:extLst>
              <a:ext uri="{FF2B5EF4-FFF2-40B4-BE49-F238E27FC236}">
                <a16:creationId xmlns:a16="http://schemas.microsoft.com/office/drawing/2014/main" id="{6D716593-5815-4B8A-9E6A-375DD4388506}"/>
              </a:ext>
            </a:extLst>
          </p:cNvPr>
          <p:cNvSpPr>
            <a:spLocks noGrp="1"/>
          </p:cNvSpPr>
          <p:nvPr>
            <p:ph idx="1"/>
          </p:nvPr>
        </p:nvSpPr>
        <p:spPr>
          <a:xfrm>
            <a:off x="838200" y="1825625"/>
            <a:ext cx="5562600" cy="4351338"/>
          </a:xfrm>
        </p:spPr>
        <p:txBody>
          <a:bodyPr/>
          <a:lstStyle/>
          <a:p>
            <a:r>
              <a:rPr lang="en-US" dirty="0"/>
              <a:t>We ALL have them</a:t>
            </a:r>
          </a:p>
          <a:p>
            <a:r>
              <a:rPr lang="en-US" dirty="0"/>
              <a:t>They are magnified when we are under stress</a:t>
            </a:r>
          </a:p>
          <a:p>
            <a:r>
              <a:rPr lang="en-US" dirty="0"/>
              <a:t>Our defense system will keep us from acknowledging our blind spots</a:t>
            </a:r>
          </a:p>
          <a:p>
            <a:r>
              <a:rPr lang="en-US" dirty="0"/>
              <a:t>“Yes” men/women will not be honest with you</a:t>
            </a:r>
          </a:p>
          <a:p>
            <a:r>
              <a:rPr lang="en-US" dirty="0"/>
              <a:t>Blind spots have always been there </a:t>
            </a:r>
          </a:p>
        </p:txBody>
      </p:sp>
      <p:cxnSp>
        <p:nvCxnSpPr>
          <p:cNvPr id="4" name="Straight Connector 3">
            <a:extLst>
              <a:ext uri="{FF2B5EF4-FFF2-40B4-BE49-F238E27FC236}">
                <a16:creationId xmlns:a16="http://schemas.microsoft.com/office/drawing/2014/main" id="{4A299BA6-1E0E-4702-A39E-9CA5001106F9}"/>
              </a:ext>
            </a:extLst>
          </p:cNvPr>
          <p:cNvCxnSpPr>
            <a:cxnSpLocks/>
          </p:cNvCxnSpPr>
          <p:nvPr/>
        </p:nvCxnSpPr>
        <p:spPr>
          <a:xfrm>
            <a:off x="1297577" y="1402081"/>
            <a:ext cx="86737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F3F2E83-CC98-4ECB-A06E-2E7D27E5647E}"/>
              </a:ext>
            </a:extLst>
          </p:cNvPr>
          <p:cNvPicPr>
            <a:picLocks noChangeAspect="1"/>
          </p:cNvPicPr>
          <p:nvPr/>
        </p:nvPicPr>
        <p:blipFill rotWithShape="1">
          <a:blip r:embed="rId2"/>
          <a:srcRect l="1857" t="1551" r="5500" b="15061"/>
          <a:stretch/>
        </p:blipFill>
        <p:spPr>
          <a:xfrm>
            <a:off x="6949441" y="1825625"/>
            <a:ext cx="4293326" cy="3801290"/>
          </a:xfrm>
          <a:prstGeom prst="rect">
            <a:avLst/>
          </a:prstGeom>
        </p:spPr>
      </p:pic>
    </p:spTree>
    <p:extLst>
      <p:ext uri="{BB962C8B-B14F-4D97-AF65-F5344CB8AC3E}">
        <p14:creationId xmlns:p14="http://schemas.microsoft.com/office/powerpoint/2010/main" val="1829679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A65FC-9914-4169-B7FA-853A93A9F13B}"/>
              </a:ext>
            </a:extLst>
          </p:cNvPr>
          <p:cNvSpPr>
            <a:spLocks noGrp="1"/>
          </p:cNvSpPr>
          <p:nvPr>
            <p:ph idx="1"/>
          </p:nvPr>
        </p:nvSpPr>
        <p:spPr>
          <a:xfrm>
            <a:off x="594360" y="771889"/>
            <a:ext cx="7835537" cy="4351338"/>
          </a:xfrm>
        </p:spPr>
        <p:txBody>
          <a:bodyPr>
            <a:noAutofit/>
          </a:bodyPr>
          <a:lstStyle/>
          <a:p>
            <a:r>
              <a:rPr lang="en-US" sz="3200" dirty="0">
                <a:hlinkClick r:id="rId2"/>
              </a:rPr>
              <a:t>Lesson 1 – The Five dysfunctions of a team</a:t>
            </a:r>
            <a:endParaRPr lang="en-US" sz="3200" dirty="0"/>
          </a:p>
          <a:p>
            <a:r>
              <a:rPr lang="en-US" sz="3200" dirty="0">
                <a:hlinkClick r:id="rId3"/>
              </a:rPr>
              <a:t>Lesson 2 – Conflict Management </a:t>
            </a:r>
            <a:endParaRPr lang="en-US" sz="3200" dirty="0"/>
          </a:p>
          <a:p>
            <a:r>
              <a:rPr lang="en-US" sz="3200" dirty="0">
                <a:hlinkClick r:id="rId4"/>
              </a:rPr>
              <a:t>Lesson 3 – Leadership Blind Spots</a:t>
            </a:r>
            <a:endParaRPr lang="en-US" sz="3200" dirty="0"/>
          </a:p>
          <a:p>
            <a:r>
              <a:rPr lang="en-US" sz="3200" dirty="0">
                <a:hlinkClick r:id="rId5"/>
              </a:rPr>
              <a:t>Lesson 4 – The Power of Transparency </a:t>
            </a:r>
            <a:endParaRPr lang="en-US" sz="3200" dirty="0"/>
          </a:p>
          <a:p>
            <a:r>
              <a:rPr lang="en-US" sz="3200" dirty="0">
                <a:hlinkClick r:id="rId6"/>
              </a:rPr>
              <a:t>Lesson 5 – A Culture of Accountability </a:t>
            </a:r>
            <a:endParaRPr lang="en-US" sz="3200" dirty="0"/>
          </a:p>
          <a:p>
            <a:r>
              <a:rPr lang="en-US" sz="3200" dirty="0">
                <a:hlinkClick r:id="rId7"/>
              </a:rPr>
              <a:t>Lesson 6 – The Science of Character  </a:t>
            </a:r>
            <a:endParaRPr lang="en-US" sz="3200" dirty="0"/>
          </a:p>
          <a:p>
            <a:r>
              <a:rPr lang="en-US" sz="3200" dirty="0">
                <a:hlinkClick r:id="rId8"/>
              </a:rPr>
              <a:t>Lesson 7 – The character of collaboration </a:t>
            </a:r>
            <a:endParaRPr lang="en-US" sz="3200" dirty="0"/>
          </a:p>
          <a:p>
            <a:r>
              <a:rPr lang="en-US" sz="3200" dirty="0">
                <a:hlinkClick r:id="rId9"/>
              </a:rPr>
              <a:t>Lesson 8 – The character of toughness </a:t>
            </a:r>
            <a:endParaRPr lang="en-US" sz="3200" dirty="0"/>
          </a:p>
          <a:p>
            <a:r>
              <a:rPr lang="en-US" sz="3200" dirty="0">
                <a:hlinkClick r:id="rId10"/>
              </a:rPr>
              <a:t>Lesson 9 – The character of connection </a:t>
            </a:r>
            <a:endParaRPr lang="en-US" sz="3200" dirty="0"/>
          </a:p>
          <a:p>
            <a:r>
              <a:rPr lang="en-US" sz="3200" dirty="0">
                <a:hlinkClick r:id="rId11"/>
              </a:rPr>
              <a:t>Lesson 10 – Called to Serve</a:t>
            </a:r>
            <a:endParaRPr lang="en-US" sz="3200" dirty="0"/>
          </a:p>
        </p:txBody>
      </p:sp>
    </p:spTree>
    <p:extLst>
      <p:ext uri="{BB962C8B-B14F-4D97-AF65-F5344CB8AC3E}">
        <p14:creationId xmlns:p14="http://schemas.microsoft.com/office/powerpoint/2010/main" val="3021072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B10C7-FFCB-4770-8A7C-9EFE436A831C}"/>
              </a:ext>
            </a:extLst>
          </p:cNvPr>
          <p:cNvSpPr>
            <a:spLocks noGrp="1"/>
          </p:cNvSpPr>
          <p:nvPr>
            <p:ph type="title"/>
          </p:nvPr>
        </p:nvSpPr>
        <p:spPr/>
        <p:txBody>
          <a:bodyPr/>
          <a:lstStyle/>
          <a:p>
            <a:pPr algn="ctr"/>
            <a:r>
              <a:rPr lang="en-US" dirty="0"/>
              <a:t>Detecting your blind spots exercise 1  </a:t>
            </a:r>
          </a:p>
        </p:txBody>
      </p:sp>
      <p:sp>
        <p:nvSpPr>
          <p:cNvPr id="3" name="Content Placeholder 2">
            <a:extLst>
              <a:ext uri="{FF2B5EF4-FFF2-40B4-BE49-F238E27FC236}">
                <a16:creationId xmlns:a16="http://schemas.microsoft.com/office/drawing/2014/main" id="{6D716593-5815-4B8A-9E6A-375DD4388506}"/>
              </a:ext>
            </a:extLst>
          </p:cNvPr>
          <p:cNvSpPr>
            <a:spLocks noGrp="1"/>
          </p:cNvSpPr>
          <p:nvPr>
            <p:ph idx="1"/>
          </p:nvPr>
        </p:nvSpPr>
        <p:spPr>
          <a:xfrm>
            <a:off x="838200" y="1825625"/>
            <a:ext cx="5562600" cy="4775472"/>
          </a:xfrm>
        </p:spPr>
        <p:txBody>
          <a:bodyPr>
            <a:normAutofit fontScale="92500" lnSpcReduction="10000"/>
          </a:bodyPr>
          <a:lstStyle/>
          <a:p>
            <a:pPr marL="0" indent="0">
              <a:buNone/>
            </a:pPr>
            <a:r>
              <a:rPr lang="en-US" b="1" dirty="0"/>
              <a:t>Adversity analysis</a:t>
            </a:r>
            <a:r>
              <a:rPr lang="en-US" dirty="0"/>
              <a:t>. Take 5 minutes alone and write done your biggest professional failures in your career. When complete answer the following questions:</a:t>
            </a:r>
          </a:p>
          <a:p>
            <a:r>
              <a:rPr lang="en-US" dirty="0"/>
              <a:t>What behaviors in these circumstances didn’t serve you well? </a:t>
            </a:r>
          </a:p>
          <a:p>
            <a:r>
              <a:rPr lang="en-US" dirty="0"/>
              <a:t>What would your worst critics say about how you acted?</a:t>
            </a:r>
          </a:p>
          <a:p>
            <a:r>
              <a:rPr lang="en-US" dirty="0"/>
              <a:t>Do you see a theme or pattern in your behaviors?</a:t>
            </a:r>
          </a:p>
          <a:p>
            <a:r>
              <a:rPr lang="en-US" dirty="0"/>
              <a:t>Do any of the leadership blind spots fit this pattern? </a:t>
            </a:r>
          </a:p>
        </p:txBody>
      </p:sp>
      <p:cxnSp>
        <p:nvCxnSpPr>
          <p:cNvPr id="4" name="Straight Connector 3">
            <a:extLst>
              <a:ext uri="{FF2B5EF4-FFF2-40B4-BE49-F238E27FC236}">
                <a16:creationId xmlns:a16="http://schemas.microsoft.com/office/drawing/2014/main" id="{4A299BA6-1E0E-4702-A39E-9CA5001106F9}"/>
              </a:ext>
            </a:extLst>
          </p:cNvPr>
          <p:cNvCxnSpPr>
            <a:cxnSpLocks/>
          </p:cNvCxnSpPr>
          <p:nvPr/>
        </p:nvCxnSpPr>
        <p:spPr>
          <a:xfrm>
            <a:off x="1680754" y="1419498"/>
            <a:ext cx="86737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54063CC-C645-4CBC-80F1-51A7411D3AAA}"/>
              </a:ext>
            </a:extLst>
          </p:cNvPr>
          <p:cNvPicPr>
            <a:picLocks noChangeAspect="1"/>
          </p:cNvPicPr>
          <p:nvPr/>
        </p:nvPicPr>
        <p:blipFill>
          <a:blip r:embed="rId2"/>
          <a:stretch>
            <a:fillRect/>
          </a:stretch>
        </p:blipFill>
        <p:spPr>
          <a:xfrm>
            <a:off x="7911638" y="2351314"/>
            <a:ext cx="2660567" cy="4014652"/>
          </a:xfrm>
          <a:prstGeom prst="rect">
            <a:avLst/>
          </a:prstGeom>
        </p:spPr>
      </p:pic>
    </p:spTree>
    <p:extLst>
      <p:ext uri="{BB962C8B-B14F-4D97-AF65-F5344CB8AC3E}">
        <p14:creationId xmlns:p14="http://schemas.microsoft.com/office/powerpoint/2010/main" val="2173793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B10C7-FFCB-4770-8A7C-9EFE436A831C}"/>
              </a:ext>
            </a:extLst>
          </p:cNvPr>
          <p:cNvSpPr>
            <a:spLocks noGrp="1"/>
          </p:cNvSpPr>
          <p:nvPr>
            <p:ph type="title"/>
          </p:nvPr>
        </p:nvSpPr>
        <p:spPr/>
        <p:txBody>
          <a:bodyPr/>
          <a:lstStyle/>
          <a:p>
            <a:pPr algn="ctr"/>
            <a:r>
              <a:rPr lang="en-US" dirty="0"/>
              <a:t>Detecting your blind spots exercise 2  </a:t>
            </a:r>
          </a:p>
        </p:txBody>
      </p:sp>
      <p:sp>
        <p:nvSpPr>
          <p:cNvPr id="3" name="Content Placeholder 2">
            <a:extLst>
              <a:ext uri="{FF2B5EF4-FFF2-40B4-BE49-F238E27FC236}">
                <a16:creationId xmlns:a16="http://schemas.microsoft.com/office/drawing/2014/main" id="{6D716593-5815-4B8A-9E6A-375DD4388506}"/>
              </a:ext>
            </a:extLst>
          </p:cNvPr>
          <p:cNvSpPr>
            <a:spLocks noGrp="1"/>
          </p:cNvSpPr>
          <p:nvPr>
            <p:ph idx="1"/>
          </p:nvPr>
        </p:nvSpPr>
        <p:spPr>
          <a:xfrm>
            <a:off x="838200" y="1825625"/>
            <a:ext cx="5562600" cy="4775472"/>
          </a:xfrm>
        </p:spPr>
        <p:txBody>
          <a:bodyPr>
            <a:normAutofit fontScale="92500"/>
          </a:bodyPr>
          <a:lstStyle/>
          <a:p>
            <a:pPr marL="0" indent="0">
              <a:buNone/>
            </a:pPr>
            <a:r>
              <a:rPr lang="en-US" b="1" dirty="0"/>
              <a:t>Feedback</a:t>
            </a:r>
            <a:r>
              <a:rPr lang="en-US" dirty="0"/>
              <a:t>. Give followers permission to respond to the following questions:</a:t>
            </a:r>
          </a:p>
          <a:p>
            <a:r>
              <a:rPr lang="en-US" dirty="0"/>
              <a:t>How can I be a better leader?</a:t>
            </a:r>
          </a:p>
          <a:p>
            <a:r>
              <a:rPr lang="en-US" dirty="0"/>
              <a:t>What do I do that make you nuts?</a:t>
            </a:r>
          </a:p>
          <a:p>
            <a:r>
              <a:rPr lang="en-US" dirty="0"/>
              <a:t>How do I force you to work around me rather than with me?</a:t>
            </a:r>
          </a:p>
          <a:p>
            <a:r>
              <a:rPr lang="en-US" dirty="0"/>
              <a:t>When you get together to complain about me, what do you complain about?</a:t>
            </a:r>
          </a:p>
          <a:p>
            <a:r>
              <a:rPr lang="en-US" dirty="0"/>
              <a:t>When I’m under stress, what do I do that you think is counterproductive? </a:t>
            </a:r>
          </a:p>
        </p:txBody>
      </p:sp>
      <p:cxnSp>
        <p:nvCxnSpPr>
          <p:cNvPr id="4" name="Straight Connector 3">
            <a:extLst>
              <a:ext uri="{FF2B5EF4-FFF2-40B4-BE49-F238E27FC236}">
                <a16:creationId xmlns:a16="http://schemas.microsoft.com/office/drawing/2014/main" id="{4A299BA6-1E0E-4702-A39E-9CA5001106F9}"/>
              </a:ext>
            </a:extLst>
          </p:cNvPr>
          <p:cNvCxnSpPr>
            <a:cxnSpLocks/>
          </p:cNvCxnSpPr>
          <p:nvPr/>
        </p:nvCxnSpPr>
        <p:spPr>
          <a:xfrm>
            <a:off x="1680754" y="1419498"/>
            <a:ext cx="86737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54063CC-C645-4CBC-80F1-51A7411D3AAA}"/>
              </a:ext>
            </a:extLst>
          </p:cNvPr>
          <p:cNvPicPr>
            <a:picLocks noChangeAspect="1"/>
          </p:cNvPicPr>
          <p:nvPr/>
        </p:nvPicPr>
        <p:blipFill>
          <a:blip r:embed="rId2"/>
          <a:stretch>
            <a:fillRect/>
          </a:stretch>
        </p:blipFill>
        <p:spPr>
          <a:xfrm>
            <a:off x="7911638" y="2351314"/>
            <a:ext cx="2660567" cy="4014652"/>
          </a:xfrm>
          <a:prstGeom prst="rect">
            <a:avLst/>
          </a:prstGeom>
        </p:spPr>
      </p:pic>
    </p:spTree>
    <p:extLst>
      <p:ext uri="{BB962C8B-B14F-4D97-AF65-F5344CB8AC3E}">
        <p14:creationId xmlns:p14="http://schemas.microsoft.com/office/powerpoint/2010/main" val="1648912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B10C7-FFCB-4770-8A7C-9EFE436A831C}"/>
              </a:ext>
            </a:extLst>
          </p:cNvPr>
          <p:cNvSpPr>
            <a:spLocks noGrp="1"/>
          </p:cNvSpPr>
          <p:nvPr>
            <p:ph type="title"/>
          </p:nvPr>
        </p:nvSpPr>
        <p:spPr/>
        <p:txBody>
          <a:bodyPr/>
          <a:lstStyle/>
          <a:p>
            <a:pPr algn="ctr"/>
            <a:r>
              <a:rPr lang="en-US" dirty="0"/>
              <a:t>Detecting your blind spots exercise 3  </a:t>
            </a:r>
          </a:p>
        </p:txBody>
      </p:sp>
      <p:sp>
        <p:nvSpPr>
          <p:cNvPr id="3" name="Content Placeholder 2">
            <a:extLst>
              <a:ext uri="{FF2B5EF4-FFF2-40B4-BE49-F238E27FC236}">
                <a16:creationId xmlns:a16="http://schemas.microsoft.com/office/drawing/2014/main" id="{6D716593-5815-4B8A-9E6A-375DD4388506}"/>
              </a:ext>
            </a:extLst>
          </p:cNvPr>
          <p:cNvSpPr>
            <a:spLocks noGrp="1"/>
          </p:cNvSpPr>
          <p:nvPr>
            <p:ph idx="1"/>
          </p:nvPr>
        </p:nvSpPr>
        <p:spPr>
          <a:xfrm>
            <a:off x="838200" y="1825625"/>
            <a:ext cx="5562600" cy="4775472"/>
          </a:xfrm>
        </p:spPr>
        <p:txBody>
          <a:bodyPr>
            <a:normAutofit/>
          </a:bodyPr>
          <a:lstStyle/>
          <a:p>
            <a:pPr marL="0" indent="0">
              <a:buNone/>
            </a:pPr>
            <a:r>
              <a:rPr lang="en-US" b="1" dirty="0"/>
              <a:t>Find a Confidant</a:t>
            </a:r>
            <a:r>
              <a:rPr lang="en-US" dirty="0"/>
              <a:t>. Ecclesiastes 4:12 reminds us that:</a:t>
            </a:r>
          </a:p>
          <a:p>
            <a:pPr marL="0" indent="0">
              <a:buNone/>
            </a:pPr>
            <a:r>
              <a:rPr lang="en-US" dirty="0"/>
              <a:t>“Though one may be overpowered, two can defend themselves. A cord of three strands is not quickly broken.”</a:t>
            </a:r>
          </a:p>
          <a:p>
            <a:pPr marL="0" indent="0">
              <a:buNone/>
            </a:pPr>
            <a:endParaRPr lang="en-US" dirty="0"/>
          </a:p>
          <a:p>
            <a:pPr marL="0" indent="0">
              <a:buNone/>
            </a:pPr>
            <a:r>
              <a:rPr lang="en-US" dirty="0"/>
              <a:t>Take the risk and find a confidant that can help contain our blind spots. The team deserves that BEST of us! </a:t>
            </a:r>
          </a:p>
        </p:txBody>
      </p:sp>
      <p:cxnSp>
        <p:nvCxnSpPr>
          <p:cNvPr id="4" name="Straight Connector 3">
            <a:extLst>
              <a:ext uri="{FF2B5EF4-FFF2-40B4-BE49-F238E27FC236}">
                <a16:creationId xmlns:a16="http://schemas.microsoft.com/office/drawing/2014/main" id="{4A299BA6-1E0E-4702-A39E-9CA5001106F9}"/>
              </a:ext>
            </a:extLst>
          </p:cNvPr>
          <p:cNvCxnSpPr>
            <a:cxnSpLocks/>
          </p:cNvCxnSpPr>
          <p:nvPr/>
        </p:nvCxnSpPr>
        <p:spPr>
          <a:xfrm>
            <a:off x="1680754" y="1419498"/>
            <a:ext cx="86737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54063CC-C645-4CBC-80F1-51A7411D3AAA}"/>
              </a:ext>
            </a:extLst>
          </p:cNvPr>
          <p:cNvPicPr>
            <a:picLocks noChangeAspect="1"/>
          </p:cNvPicPr>
          <p:nvPr/>
        </p:nvPicPr>
        <p:blipFill>
          <a:blip r:embed="rId2"/>
          <a:stretch>
            <a:fillRect/>
          </a:stretch>
        </p:blipFill>
        <p:spPr>
          <a:xfrm>
            <a:off x="7911638" y="2351314"/>
            <a:ext cx="2660567" cy="4014652"/>
          </a:xfrm>
          <a:prstGeom prst="rect">
            <a:avLst/>
          </a:prstGeom>
        </p:spPr>
      </p:pic>
    </p:spTree>
    <p:extLst>
      <p:ext uri="{BB962C8B-B14F-4D97-AF65-F5344CB8AC3E}">
        <p14:creationId xmlns:p14="http://schemas.microsoft.com/office/powerpoint/2010/main" val="4169233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2" y="204467"/>
            <a:ext cx="10515600" cy="889530"/>
          </a:xfrm>
        </p:spPr>
        <p:txBody>
          <a:bodyPr>
            <a:normAutofit fontScale="90000"/>
          </a:bodyPr>
          <a:lstStyle/>
          <a:p>
            <a:pPr algn="ctr"/>
            <a:r>
              <a:rPr lang="en-US" b="1" dirty="0">
                <a:solidFill>
                  <a:srgbClr val="FF0000"/>
                </a:solidFill>
              </a:rPr>
              <a:t>Radical Transparency </a:t>
            </a:r>
            <a:r>
              <a:rPr lang="en-US" dirty="0"/>
              <a:t/>
            </a:r>
            <a:br>
              <a:rPr lang="en-US" dirty="0"/>
            </a:br>
            <a:r>
              <a:rPr lang="en-US" b="1" dirty="0"/>
              <a:t>Session - 4 </a:t>
            </a:r>
          </a:p>
        </p:txBody>
      </p:sp>
      <p:sp>
        <p:nvSpPr>
          <p:cNvPr id="3" name="Content Placeholder 2"/>
          <p:cNvSpPr>
            <a:spLocks noGrp="1"/>
          </p:cNvSpPr>
          <p:nvPr>
            <p:ph idx="1"/>
          </p:nvPr>
        </p:nvSpPr>
        <p:spPr>
          <a:xfrm>
            <a:off x="516468" y="4919452"/>
            <a:ext cx="10515600" cy="1774408"/>
          </a:xfrm>
        </p:spPr>
        <p:txBody>
          <a:bodyPr/>
          <a:lstStyle/>
          <a:p>
            <a:pPr marL="514350" indent="-514350">
              <a:buAutoNum type="arabicPeriod"/>
            </a:pPr>
            <a:r>
              <a:rPr lang="en-US" dirty="0"/>
              <a:t>In your own words, define transparency and select a statement that best represents your belief. (a) the average worker prefers transparency, (b) most workers can’t handle transparency (c) the lack of transparency slows down productivity.  </a:t>
            </a:r>
          </a:p>
          <a:p>
            <a:pPr marL="0" indent="0">
              <a:buNone/>
            </a:pPr>
            <a:endParaRPr lang="en-US" dirty="0"/>
          </a:p>
        </p:txBody>
      </p:sp>
      <p:sp>
        <p:nvSpPr>
          <p:cNvPr id="6" name="Content Placeholder 2"/>
          <p:cNvSpPr txBox="1">
            <a:spLocks/>
          </p:cNvSpPr>
          <p:nvPr/>
        </p:nvSpPr>
        <p:spPr>
          <a:xfrm>
            <a:off x="397933" y="1578392"/>
            <a:ext cx="11445724" cy="17744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intent of this session is to explain a model for organizational transparency and strategize how it can be implemented in our respective commands.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645" y="2509139"/>
            <a:ext cx="2429933" cy="2266950"/>
          </a:xfrm>
          <a:prstGeom prst="rect">
            <a:avLst/>
          </a:prstGeom>
        </p:spPr>
      </p:pic>
    </p:spTree>
    <p:extLst>
      <p:ext uri="{BB962C8B-B14F-4D97-AF65-F5344CB8AC3E}">
        <p14:creationId xmlns:p14="http://schemas.microsoft.com/office/powerpoint/2010/main" val="3086146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4205B-8DEB-414E-8951-0278DDE2A382}"/>
              </a:ext>
            </a:extLst>
          </p:cNvPr>
          <p:cNvSpPr>
            <a:spLocks noGrp="1"/>
          </p:cNvSpPr>
          <p:nvPr>
            <p:ph type="title"/>
          </p:nvPr>
        </p:nvSpPr>
        <p:spPr>
          <a:xfrm>
            <a:off x="391886" y="365125"/>
            <a:ext cx="10961914" cy="1325563"/>
          </a:xfrm>
        </p:spPr>
        <p:txBody>
          <a:bodyPr>
            <a:normAutofit/>
          </a:bodyPr>
          <a:lstStyle/>
          <a:p>
            <a:r>
              <a:rPr lang="en-US" sz="2800" dirty="0">
                <a:latin typeface="+mn-lt"/>
              </a:rPr>
              <a:t>2. What are the top reasons why some organizations don’t practice transparency.  </a:t>
            </a:r>
          </a:p>
        </p:txBody>
      </p:sp>
      <p:sp>
        <p:nvSpPr>
          <p:cNvPr id="3" name="Content Placeholder 2">
            <a:extLst>
              <a:ext uri="{FF2B5EF4-FFF2-40B4-BE49-F238E27FC236}">
                <a16:creationId xmlns:a16="http://schemas.microsoft.com/office/drawing/2014/main" id="{0973038A-7D95-422A-98AE-9EEABFB0E6DE}"/>
              </a:ext>
            </a:extLst>
          </p:cNvPr>
          <p:cNvSpPr>
            <a:spLocks noGrp="1"/>
          </p:cNvSpPr>
          <p:nvPr>
            <p:ph idx="1"/>
          </p:nvPr>
        </p:nvSpPr>
        <p:spPr>
          <a:xfrm>
            <a:off x="391886" y="2792278"/>
            <a:ext cx="10515600" cy="4351338"/>
          </a:xfrm>
        </p:spPr>
        <p:txBody>
          <a:bodyPr/>
          <a:lstStyle/>
          <a:p>
            <a:pPr marL="0" indent="0">
              <a:buNone/>
            </a:pPr>
            <a:r>
              <a:rPr lang="en-US" dirty="0"/>
              <a:t>3. After reviewing the above ted talk, explain your thoughts.</a:t>
            </a:r>
          </a:p>
          <a:p>
            <a:pPr marL="0" indent="0">
              <a:buNone/>
            </a:pPr>
            <a:endParaRPr lang="en-US" dirty="0"/>
          </a:p>
          <a:p>
            <a:pPr marL="0" indent="0">
              <a:buNone/>
            </a:pPr>
            <a:r>
              <a:rPr lang="en-US" dirty="0"/>
              <a:t>4. Ray </a:t>
            </a:r>
            <a:r>
              <a:rPr lang="en-US" dirty="0" err="1"/>
              <a:t>Dalio</a:t>
            </a:r>
            <a:r>
              <a:rPr lang="en-US" dirty="0"/>
              <a:t> is an advocate of allowing the best idea to “win”. Often arrogance or not “stress testing” thoughts are bypassed. To move in this direction, it is important to let people speak their mind. What are the pros and cons?</a:t>
            </a:r>
          </a:p>
          <a:p>
            <a:pPr marL="0" indent="0">
              <a:buNone/>
            </a:pPr>
            <a:endParaRPr lang="en-US" dirty="0"/>
          </a:p>
          <a:p>
            <a:pPr marL="0" indent="0">
              <a:buNone/>
            </a:pPr>
            <a:r>
              <a:rPr lang="en-US" dirty="0"/>
              <a:t>5. How can this model best be used in the CHC? </a:t>
            </a:r>
          </a:p>
        </p:txBody>
      </p:sp>
      <p:sp>
        <p:nvSpPr>
          <p:cNvPr id="4" name="Rectangle 3">
            <a:extLst>
              <a:ext uri="{FF2B5EF4-FFF2-40B4-BE49-F238E27FC236}">
                <a16:creationId xmlns:a16="http://schemas.microsoft.com/office/drawing/2014/main" id="{39B11A85-E669-42CB-956E-CAA6DA9D8371}"/>
              </a:ext>
            </a:extLst>
          </p:cNvPr>
          <p:cNvSpPr/>
          <p:nvPr/>
        </p:nvSpPr>
        <p:spPr>
          <a:xfrm>
            <a:off x="1349829" y="1893028"/>
            <a:ext cx="9265920" cy="461665"/>
          </a:xfrm>
          <a:prstGeom prst="rect">
            <a:avLst/>
          </a:prstGeom>
        </p:spPr>
        <p:txBody>
          <a:bodyPr wrap="square">
            <a:spAutoFit/>
          </a:bodyPr>
          <a:lstStyle/>
          <a:p>
            <a:pPr algn="ctr"/>
            <a:r>
              <a:rPr lang="en-US" sz="2400" dirty="0"/>
              <a:t>https://www.youtube.com/watch?v=HXbsVbFAczg&amp;pbjreload=10</a:t>
            </a:r>
          </a:p>
        </p:txBody>
      </p:sp>
    </p:spTree>
    <p:extLst>
      <p:ext uri="{BB962C8B-B14F-4D97-AF65-F5344CB8AC3E}">
        <p14:creationId xmlns:p14="http://schemas.microsoft.com/office/powerpoint/2010/main" val="2610398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2" y="204467"/>
            <a:ext cx="10515600" cy="889530"/>
          </a:xfrm>
        </p:spPr>
        <p:txBody>
          <a:bodyPr>
            <a:normAutofit fontScale="90000"/>
          </a:bodyPr>
          <a:lstStyle/>
          <a:p>
            <a:pPr algn="ctr"/>
            <a:r>
              <a:rPr lang="en-US" b="1" dirty="0">
                <a:solidFill>
                  <a:srgbClr val="FF0000"/>
                </a:solidFill>
              </a:rPr>
              <a:t>A Culture of Accountability  </a:t>
            </a:r>
            <a:r>
              <a:rPr lang="en-US" dirty="0"/>
              <a:t/>
            </a:r>
            <a:br>
              <a:rPr lang="en-US" dirty="0"/>
            </a:br>
            <a:r>
              <a:rPr lang="en-US" b="1" dirty="0"/>
              <a:t>Session - 5 </a:t>
            </a:r>
          </a:p>
        </p:txBody>
      </p:sp>
      <p:sp>
        <p:nvSpPr>
          <p:cNvPr id="3" name="Content Placeholder 2"/>
          <p:cNvSpPr>
            <a:spLocks noGrp="1"/>
          </p:cNvSpPr>
          <p:nvPr>
            <p:ph idx="1"/>
          </p:nvPr>
        </p:nvSpPr>
        <p:spPr>
          <a:xfrm>
            <a:off x="516468" y="4919452"/>
            <a:ext cx="10515600" cy="1774408"/>
          </a:xfrm>
        </p:spPr>
        <p:txBody>
          <a:bodyPr>
            <a:normAutofit/>
          </a:bodyPr>
          <a:lstStyle/>
          <a:p>
            <a:pPr marL="514350" indent="-514350">
              <a:buAutoNum type="arabicPeriod"/>
            </a:pPr>
            <a:r>
              <a:rPr lang="en-US" dirty="0"/>
              <a:t>In your own words, define accountability and select a statement that best represents your belief. (a) the CHC has a good culture of accountability, (b) the CHC has an average culture of accountability  (c) the CHC has a poor culture of accountability.  Explain your why.</a:t>
            </a:r>
          </a:p>
          <a:p>
            <a:pPr marL="0" indent="0">
              <a:buNone/>
            </a:pPr>
            <a:endParaRPr lang="en-US" dirty="0"/>
          </a:p>
        </p:txBody>
      </p:sp>
      <p:sp>
        <p:nvSpPr>
          <p:cNvPr id="6" name="Content Placeholder 2"/>
          <p:cNvSpPr txBox="1">
            <a:spLocks/>
          </p:cNvSpPr>
          <p:nvPr/>
        </p:nvSpPr>
        <p:spPr>
          <a:xfrm>
            <a:off x="397933" y="1578392"/>
            <a:ext cx="11445724" cy="17744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intent of this session is to take the best practices from a navy seal and implement into our respective teams.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645" y="2509139"/>
            <a:ext cx="2429933" cy="2266950"/>
          </a:xfrm>
          <a:prstGeom prst="rect">
            <a:avLst/>
          </a:prstGeom>
        </p:spPr>
      </p:pic>
    </p:spTree>
    <p:extLst>
      <p:ext uri="{BB962C8B-B14F-4D97-AF65-F5344CB8AC3E}">
        <p14:creationId xmlns:p14="http://schemas.microsoft.com/office/powerpoint/2010/main" val="1608669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4205B-8DEB-414E-8951-0278DDE2A382}"/>
              </a:ext>
            </a:extLst>
          </p:cNvPr>
          <p:cNvSpPr>
            <a:spLocks noGrp="1"/>
          </p:cNvSpPr>
          <p:nvPr>
            <p:ph type="title"/>
          </p:nvPr>
        </p:nvSpPr>
        <p:spPr>
          <a:xfrm>
            <a:off x="349432" y="1477350"/>
            <a:ext cx="10961914" cy="1325563"/>
          </a:xfrm>
        </p:spPr>
        <p:txBody>
          <a:bodyPr>
            <a:normAutofit/>
          </a:bodyPr>
          <a:lstStyle/>
          <a:p>
            <a:r>
              <a:rPr lang="en-US" sz="2800" dirty="0">
                <a:latin typeface="+mn-lt"/>
              </a:rPr>
              <a:t>Brent Gleeson outlines several traits of a high performing and accountable team. Take each of the following topics and discuss (a) the meaning, (b) the challenges and (c) the possibilities.</a:t>
            </a:r>
          </a:p>
        </p:txBody>
      </p:sp>
      <p:sp>
        <p:nvSpPr>
          <p:cNvPr id="3" name="Content Placeholder 2">
            <a:extLst>
              <a:ext uri="{FF2B5EF4-FFF2-40B4-BE49-F238E27FC236}">
                <a16:creationId xmlns:a16="http://schemas.microsoft.com/office/drawing/2014/main" id="{0973038A-7D95-422A-98AE-9EEABFB0E6DE}"/>
              </a:ext>
            </a:extLst>
          </p:cNvPr>
          <p:cNvSpPr>
            <a:spLocks noGrp="1"/>
          </p:cNvSpPr>
          <p:nvPr>
            <p:ph idx="1"/>
          </p:nvPr>
        </p:nvSpPr>
        <p:spPr>
          <a:xfrm>
            <a:off x="391886" y="3323501"/>
            <a:ext cx="10515600" cy="4351338"/>
          </a:xfrm>
        </p:spPr>
        <p:txBody>
          <a:bodyPr/>
          <a:lstStyle/>
          <a:p>
            <a:pPr>
              <a:buFont typeface="Wingdings" panose="05000000000000000000" pitchFamily="2" charset="2"/>
              <a:buChar char="q"/>
            </a:pPr>
            <a:r>
              <a:rPr lang="en-US" dirty="0"/>
              <a:t> Alignment</a:t>
            </a:r>
          </a:p>
          <a:p>
            <a:pPr>
              <a:buFont typeface="Wingdings" panose="05000000000000000000" pitchFamily="2" charset="2"/>
              <a:buChar char="q"/>
            </a:pPr>
            <a:r>
              <a:rPr lang="en-US" dirty="0"/>
              <a:t> Feedback </a:t>
            </a:r>
          </a:p>
          <a:p>
            <a:pPr>
              <a:buFont typeface="Wingdings" panose="05000000000000000000" pitchFamily="2" charset="2"/>
              <a:buChar char="q"/>
            </a:pPr>
            <a:r>
              <a:rPr lang="en-US" dirty="0"/>
              <a:t> Extreme ownership </a:t>
            </a:r>
          </a:p>
          <a:p>
            <a:pPr>
              <a:buFont typeface="Wingdings" panose="05000000000000000000" pitchFamily="2" charset="2"/>
              <a:buChar char="q"/>
            </a:pPr>
            <a:r>
              <a:rPr lang="en-US" dirty="0"/>
              <a:t> Consistency </a:t>
            </a:r>
          </a:p>
          <a:p>
            <a:pPr>
              <a:buFont typeface="Wingdings" panose="05000000000000000000" pitchFamily="2" charset="2"/>
              <a:buChar char="q"/>
            </a:pPr>
            <a:r>
              <a:rPr lang="en-US" dirty="0"/>
              <a:t> Follow through </a:t>
            </a:r>
          </a:p>
        </p:txBody>
      </p:sp>
      <p:sp>
        <p:nvSpPr>
          <p:cNvPr id="5" name="Rectangle 4">
            <a:extLst>
              <a:ext uri="{FF2B5EF4-FFF2-40B4-BE49-F238E27FC236}">
                <a16:creationId xmlns:a16="http://schemas.microsoft.com/office/drawing/2014/main" id="{8F222B34-3904-4ACA-81CF-004C7BF975EF}"/>
              </a:ext>
            </a:extLst>
          </p:cNvPr>
          <p:cNvSpPr/>
          <p:nvPr/>
        </p:nvSpPr>
        <p:spPr>
          <a:xfrm>
            <a:off x="349432" y="289815"/>
            <a:ext cx="11493136" cy="523220"/>
          </a:xfrm>
          <a:prstGeom prst="rect">
            <a:avLst/>
          </a:prstGeom>
        </p:spPr>
        <p:txBody>
          <a:bodyPr wrap="square">
            <a:spAutoFit/>
          </a:bodyPr>
          <a:lstStyle/>
          <a:p>
            <a:pPr algn="ctr"/>
            <a:r>
              <a:rPr lang="en-US" sz="2800" dirty="0"/>
              <a:t>https://www.youtube.com/watch?v=clwM5-Dao9A&amp;pbjreload=10</a:t>
            </a:r>
          </a:p>
        </p:txBody>
      </p:sp>
      <p:pic>
        <p:nvPicPr>
          <p:cNvPr id="6" name="Picture 5">
            <a:extLst>
              <a:ext uri="{FF2B5EF4-FFF2-40B4-BE49-F238E27FC236}">
                <a16:creationId xmlns:a16="http://schemas.microsoft.com/office/drawing/2014/main" id="{9636DC34-3CE3-472A-BF8B-9D4A3D89597C}"/>
              </a:ext>
            </a:extLst>
          </p:cNvPr>
          <p:cNvPicPr>
            <a:picLocks noChangeAspect="1"/>
          </p:cNvPicPr>
          <p:nvPr/>
        </p:nvPicPr>
        <p:blipFill>
          <a:blip r:embed="rId2"/>
          <a:stretch>
            <a:fillRect/>
          </a:stretch>
        </p:blipFill>
        <p:spPr>
          <a:xfrm>
            <a:off x="5382986" y="3143085"/>
            <a:ext cx="5524500" cy="2305050"/>
          </a:xfrm>
          <a:prstGeom prst="rect">
            <a:avLst/>
          </a:prstGeom>
        </p:spPr>
      </p:pic>
    </p:spTree>
    <p:extLst>
      <p:ext uri="{BB962C8B-B14F-4D97-AF65-F5344CB8AC3E}">
        <p14:creationId xmlns:p14="http://schemas.microsoft.com/office/powerpoint/2010/main" val="3285195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2" y="204467"/>
            <a:ext cx="10515600" cy="889530"/>
          </a:xfrm>
        </p:spPr>
        <p:txBody>
          <a:bodyPr>
            <a:normAutofit fontScale="90000"/>
          </a:bodyPr>
          <a:lstStyle/>
          <a:p>
            <a:pPr algn="ctr"/>
            <a:r>
              <a:rPr lang="en-US" b="1" dirty="0">
                <a:solidFill>
                  <a:srgbClr val="FF0000"/>
                </a:solidFill>
              </a:rPr>
              <a:t>The Science of Character  </a:t>
            </a:r>
            <a:r>
              <a:rPr lang="en-US" dirty="0"/>
              <a:t/>
            </a:r>
            <a:br>
              <a:rPr lang="en-US" dirty="0"/>
            </a:br>
            <a:r>
              <a:rPr lang="en-US" b="1" dirty="0"/>
              <a:t>Session - 6</a:t>
            </a:r>
          </a:p>
        </p:txBody>
      </p:sp>
      <p:sp>
        <p:nvSpPr>
          <p:cNvPr id="3" name="Content Placeholder 2"/>
          <p:cNvSpPr>
            <a:spLocks noGrp="1"/>
          </p:cNvSpPr>
          <p:nvPr>
            <p:ph idx="1"/>
          </p:nvPr>
        </p:nvSpPr>
        <p:spPr>
          <a:xfrm>
            <a:off x="516468" y="4919452"/>
            <a:ext cx="10515600" cy="1774408"/>
          </a:xfrm>
        </p:spPr>
        <p:txBody>
          <a:bodyPr/>
          <a:lstStyle/>
          <a:p>
            <a:pPr marL="514350" indent="-514350">
              <a:buAutoNum type="arabicPeriod"/>
            </a:pPr>
            <a:r>
              <a:rPr lang="en-US" dirty="0"/>
              <a:t>In your own words, define character and have a transparent discussion on the art and science of building character in RMTs.  </a:t>
            </a:r>
          </a:p>
          <a:p>
            <a:pPr marL="0" indent="0">
              <a:buNone/>
            </a:pPr>
            <a:endParaRPr lang="en-US" dirty="0"/>
          </a:p>
        </p:txBody>
      </p:sp>
      <p:sp>
        <p:nvSpPr>
          <p:cNvPr id="6" name="Content Placeholder 2"/>
          <p:cNvSpPr txBox="1">
            <a:spLocks/>
          </p:cNvSpPr>
          <p:nvPr/>
        </p:nvSpPr>
        <p:spPr>
          <a:xfrm>
            <a:off x="188928" y="1478572"/>
            <a:ext cx="11445724" cy="17744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The intent of this session is to use the platform of science to create a conversation on the best practices to develop character.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645" y="2509139"/>
            <a:ext cx="2429933" cy="2266950"/>
          </a:xfrm>
          <a:prstGeom prst="rect">
            <a:avLst/>
          </a:prstGeom>
        </p:spPr>
      </p:pic>
    </p:spTree>
    <p:extLst>
      <p:ext uri="{BB962C8B-B14F-4D97-AF65-F5344CB8AC3E}">
        <p14:creationId xmlns:p14="http://schemas.microsoft.com/office/powerpoint/2010/main" val="1768410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9F4E58-790F-45AA-92E4-5F0CF83B1F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70" y="252549"/>
            <a:ext cx="10513060" cy="6242594"/>
          </a:xfrm>
          <a:prstGeom prst="rect">
            <a:avLst/>
          </a:prstGeom>
        </p:spPr>
      </p:pic>
    </p:spTree>
    <p:extLst>
      <p:ext uri="{BB962C8B-B14F-4D97-AF65-F5344CB8AC3E}">
        <p14:creationId xmlns:p14="http://schemas.microsoft.com/office/powerpoint/2010/main" val="2794028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73038A-7D95-422A-98AE-9EEABFB0E6DE}"/>
              </a:ext>
            </a:extLst>
          </p:cNvPr>
          <p:cNvSpPr>
            <a:spLocks noGrp="1"/>
          </p:cNvSpPr>
          <p:nvPr>
            <p:ph idx="1"/>
          </p:nvPr>
        </p:nvSpPr>
        <p:spPr>
          <a:xfrm>
            <a:off x="505098" y="1590494"/>
            <a:ext cx="10515600" cy="4932225"/>
          </a:xfrm>
        </p:spPr>
        <p:txBody>
          <a:bodyPr>
            <a:normAutofit/>
          </a:bodyPr>
          <a:lstStyle/>
          <a:p>
            <a:pPr marL="0" indent="0">
              <a:buNone/>
            </a:pPr>
            <a:r>
              <a:rPr lang="en-US" dirty="0"/>
              <a:t>2. After reviewing the above ted talk on the science of character, explain your thoughts.</a:t>
            </a:r>
          </a:p>
          <a:p>
            <a:pPr marL="0" indent="0">
              <a:buNone/>
            </a:pPr>
            <a:r>
              <a:rPr lang="en-US" dirty="0"/>
              <a:t>3. Explain what is meant by a fixed mindset and growth mindset. Which mindset best describes you and why?</a:t>
            </a:r>
          </a:p>
          <a:p>
            <a:pPr marL="0" indent="0">
              <a:buNone/>
            </a:pPr>
            <a:r>
              <a:rPr lang="en-US" dirty="0"/>
              <a:t>4. What is self regulation and explain the pro and cons. What role, if any, does spirituality have in self-regulation? </a:t>
            </a:r>
          </a:p>
          <a:p>
            <a:pPr marL="0" indent="0">
              <a:buNone/>
            </a:pPr>
            <a:r>
              <a:rPr lang="en-US" dirty="0"/>
              <a:t>5. “Watch your thoughts. They become words. Watch your words. They become deeds. Watch your deeds. They become habits. Watch your habits. They become character. Character is everything.” Thoughts?  </a:t>
            </a:r>
          </a:p>
          <a:p>
            <a:pPr marL="0" indent="0">
              <a:buNone/>
            </a:pPr>
            <a:r>
              <a:rPr lang="en-US" dirty="0"/>
              <a:t>6. Review the previous slide and share with the group your top three character strengths. </a:t>
            </a:r>
          </a:p>
        </p:txBody>
      </p:sp>
      <p:sp>
        <p:nvSpPr>
          <p:cNvPr id="5" name="Rectangle 4">
            <a:extLst>
              <a:ext uri="{FF2B5EF4-FFF2-40B4-BE49-F238E27FC236}">
                <a16:creationId xmlns:a16="http://schemas.microsoft.com/office/drawing/2014/main" id="{4B812BB8-1B52-4F63-989B-DC7D06693D04}"/>
              </a:ext>
            </a:extLst>
          </p:cNvPr>
          <p:cNvSpPr/>
          <p:nvPr/>
        </p:nvSpPr>
        <p:spPr>
          <a:xfrm>
            <a:off x="1112520" y="641309"/>
            <a:ext cx="9074331" cy="461665"/>
          </a:xfrm>
          <a:prstGeom prst="rect">
            <a:avLst/>
          </a:prstGeom>
        </p:spPr>
        <p:txBody>
          <a:bodyPr wrap="square">
            <a:spAutoFit/>
          </a:bodyPr>
          <a:lstStyle/>
          <a:p>
            <a:pPr algn="ctr"/>
            <a:r>
              <a:rPr lang="en-US" sz="2400" dirty="0"/>
              <a:t>https://www.youtube.com/watch?v=U3nT2KDAGOc&amp;pbjreload=10</a:t>
            </a:r>
          </a:p>
        </p:txBody>
      </p:sp>
    </p:spTree>
    <p:extLst>
      <p:ext uri="{BB962C8B-B14F-4D97-AF65-F5344CB8AC3E}">
        <p14:creationId xmlns:p14="http://schemas.microsoft.com/office/powerpoint/2010/main" val="172661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2" y="204467"/>
            <a:ext cx="10515600" cy="889530"/>
          </a:xfrm>
        </p:spPr>
        <p:txBody>
          <a:bodyPr>
            <a:normAutofit fontScale="90000"/>
          </a:bodyPr>
          <a:lstStyle/>
          <a:p>
            <a:pPr algn="ctr"/>
            <a:r>
              <a:rPr lang="en-US" b="1" dirty="0">
                <a:solidFill>
                  <a:srgbClr val="FF0000"/>
                </a:solidFill>
              </a:rPr>
              <a:t>The Five Dysfunctions of a Team</a:t>
            </a:r>
            <a:r>
              <a:rPr lang="en-US" dirty="0"/>
              <a:t/>
            </a:r>
            <a:br>
              <a:rPr lang="en-US" dirty="0"/>
            </a:br>
            <a:r>
              <a:rPr lang="en-US" b="1" dirty="0"/>
              <a:t>Session - 1 </a:t>
            </a:r>
          </a:p>
        </p:txBody>
      </p:sp>
      <p:sp>
        <p:nvSpPr>
          <p:cNvPr id="3" name="Content Placeholder 2"/>
          <p:cNvSpPr>
            <a:spLocks noGrp="1"/>
          </p:cNvSpPr>
          <p:nvPr>
            <p:ph idx="1"/>
          </p:nvPr>
        </p:nvSpPr>
        <p:spPr>
          <a:xfrm>
            <a:off x="516468" y="4919452"/>
            <a:ext cx="10515600" cy="1774408"/>
          </a:xfrm>
        </p:spPr>
        <p:txBody>
          <a:bodyPr/>
          <a:lstStyle/>
          <a:p>
            <a:pPr marL="0" indent="0">
              <a:buNone/>
            </a:pPr>
            <a:r>
              <a:rPr lang="en-US" dirty="0"/>
              <a:t>1. Think about the most cohesive team you have been apart. With that in mind, have a discussion on the attributes that contributed to the success of the unit. Have a spokesperson to write the traits on a board.</a:t>
            </a:r>
          </a:p>
          <a:p>
            <a:pPr marL="0" indent="0">
              <a:buNone/>
            </a:pPr>
            <a:endParaRPr lang="en-US" dirty="0"/>
          </a:p>
        </p:txBody>
      </p:sp>
      <p:sp>
        <p:nvSpPr>
          <p:cNvPr id="6" name="Content Placeholder 2"/>
          <p:cNvSpPr txBox="1">
            <a:spLocks/>
          </p:cNvSpPr>
          <p:nvPr/>
        </p:nvSpPr>
        <p:spPr>
          <a:xfrm>
            <a:off x="397933" y="1578392"/>
            <a:ext cx="11445724" cy="17744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intent of this session is to explore the “character” of a team and to have a transparent conversation on the requirements to build a winning command.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0765" y="2559049"/>
            <a:ext cx="2429933" cy="2266950"/>
          </a:xfrm>
          <a:prstGeom prst="rect">
            <a:avLst/>
          </a:prstGeom>
        </p:spPr>
      </p:pic>
    </p:spTree>
    <p:extLst>
      <p:ext uri="{BB962C8B-B14F-4D97-AF65-F5344CB8AC3E}">
        <p14:creationId xmlns:p14="http://schemas.microsoft.com/office/powerpoint/2010/main" val="2830270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2" y="204467"/>
            <a:ext cx="10515600" cy="889530"/>
          </a:xfrm>
        </p:spPr>
        <p:txBody>
          <a:bodyPr>
            <a:normAutofit fontScale="90000"/>
          </a:bodyPr>
          <a:lstStyle/>
          <a:p>
            <a:pPr algn="ctr"/>
            <a:r>
              <a:rPr lang="en-US" b="1" dirty="0">
                <a:solidFill>
                  <a:srgbClr val="FF0000"/>
                </a:solidFill>
              </a:rPr>
              <a:t>The Character of Collaboration   </a:t>
            </a:r>
            <a:r>
              <a:rPr lang="en-US" dirty="0"/>
              <a:t/>
            </a:r>
            <a:br>
              <a:rPr lang="en-US" dirty="0"/>
            </a:br>
            <a:r>
              <a:rPr lang="en-US" b="1" dirty="0"/>
              <a:t>Session - 7</a:t>
            </a:r>
          </a:p>
        </p:txBody>
      </p:sp>
      <p:sp>
        <p:nvSpPr>
          <p:cNvPr id="3" name="Content Placeholder 2"/>
          <p:cNvSpPr>
            <a:spLocks noGrp="1"/>
          </p:cNvSpPr>
          <p:nvPr>
            <p:ph idx="1"/>
          </p:nvPr>
        </p:nvSpPr>
        <p:spPr>
          <a:xfrm>
            <a:off x="516468" y="4919452"/>
            <a:ext cx="10515600" cy="1774408"/>
          </a:xfrm>
        </p:spPr>
        <p:txBody>
          <a:bodyPr/>
          <a:lstStyle/>
          <a:p>
            <a:pPr marL="514350" indent="-514350">
              <a:buAutoNum type="arabicPeriod"/>
            </a:pPr>
            <a:r>
              <a:rPr lang="en-US" dirty="0"/>
              <a:t>Describe a time when you saw collaboration at its best and worst on a team.  Be sure to identity the traits of both. </a:t>
            </a:r>
          </a:p>
          <a:p>
            <a:pPr marL="0" indent="0">
              <a:buNone/>
            </a:pPr>
            <a:endParaRPr lang="en-US" dirty="0"/>
          </a:p>
        </p:txBody>
      </p:sp>
      <p:sp>
        <p:nvSpPr>
          <p:cNvPr id="6" name="Content Placeholder 2"/>
          <p:cNvSpPr txBox="1">
            <a:spLocks/>
          </p:cNvSpPr>
          <p:nvPr/>
        </p:nvSpPr>
        <p:spPr>
          <a:xfrm>
            <a:off x="188928" y="1478572"/>
            <a:ext cx="11445724" cy="17744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The intent of this session is to explore the best practices </a:t>
            </a:r>
          </a:p>
          <a:p>
            <a:pPr marL="0" indent="0" algn="ctr">
              <a:buNone/>
            </a:pPr>
            <a:r>
              <a:rPr lang="en-US" dirty="0"/>
              <a:t>of collaboration in an organization.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645" y="2509139"/>
            <a:ext cx="2429933" cy="2266950"/>
          </a:xfrm>
          <a:prstGeom prst="rect">
            <a:avLst/>
          </a:prstGeom>
        </p:spPr>
      </p:pic>
    </p:spTree>
    <p:extLst>
      <p:ext uri="{BB962C8B-B14F-4D97-AF65-F5344CB8AC3E}">
        <p14:creationId xmlns:p14="http://schemas.microsoft.com/office/powerpoint/2010/main" val="3102660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48B07D38-E48A-4483-9B93-45E05E571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56642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38387-C423-407B-A36B-CB36A142F468}"/>
              </a:ext>
            </a:extLst>
          </p:cNvPr>
          <p:cNvSpPr>
            <a:spLocks noGrp="1"/>
          </p:cNvSpPr>
          <p:nvPr>
            <p:ph type="title"/>
          </p:nvPr>
        </p:nvSpPr>
        <p:spPr>
          <a:xfrm>
            <a:off x="690154" y="0"/>
            <a:ext cx="10515600" cy="1045664"/>
          </a:xfrm>
        </p:spPr>
        <p:txBody>
          <a:bodyPr>
            <a:normAutofit/>
          </a:bodyPr>
          <a:lstStyle/>
          <a:p>
            <a:pPr algn="ctr"/>
            <a:r>
              <a:rPr lang="en-US" sz="3200" dirty="0"/>
              <a:t>https://www.youtube.com/watch?v=vjSTNv4gyMM </a:t>
            </a:r>
          </a:p>
        </p:txBody>
      </p:sp>
      <p:sp>
        <p:nvSpPr>
          <p:cNvPr id="3" name="Content Placeholder 2">
            <a:extLst>
              <a:ext uri="{FF2B5EF4-FFF2-40B4-BE49-F238E27FC236}">
                <a16:creationId xmlns:a16="http://schemas.microsoft.com/office/drawing/2014/main" id="{0D6AAC28-F0EF-473F-84B2-35A9BDF82BB8}"/>
              </a:ext>
            </a:extLst>
          </p:cNvPr>
          <p:cNvSpPr>
            <a:spLocks noGrp="1"/>
          </p:cNvSpPr>
          <p:nvPr>
            <p:ph idx="1"/>
          </p:nvPr>
        </p:nvSpPr>
        <p:spPr>
          <a:xfrm>
            <a:off x="113212" y="2837587"/>
            <a:ext cx="12078788" cy="4351338"/>
          </a:xfrm>
        </p:spPr>
        <p:txBody>
          <a:bodyPr/>
          <a:lstStyle/>
          <a:p>
            <a:r>
              <a:rPr lang="en-US" dirty="0"/>
              <a:t>Describe your overall impression of the above Ted Talk. </a:t>
            </a:r>
            <a:endParaRPr lang="en-US" sz="2600" dirty="0"/>
          </a:p>
          <a:p>
            <a:r>
              <a:rPr lang="en-US" dirty="0"/>
              <a:t>In your opinion, which best describes the conditions in the fleet – Red Zone or Green Zone? What about the CHC – red zone or green zone? Explain your logic.</a:t>
            </a:r>
            <a:endParaRPr lang="en-US" sz="2600" dirty="0"/>
          </a:p>
          <a:p>
            <a:r>
              <a:rPr lang="en-US" dirty="0"/>
              <a:t>Discuss the meaning of managing one’s own defensiveness. </a:t>
            </a:r>
            <a:endParaRPr lang="en-US" sz="2600" dirty="0"/>
          </a:p>
          <a:p>
            <a:r>
              <a:rPr lang="en-US" dirty="0"/>
              <a:t>Discuss the most common signs of defensiveness and how it impacts an organization.  </a:t>
            </a:r>
            <a:endParaRPr lang="en-US" sz="2600" dirty="0"/>
          </a:p>
          <a:p>
            <a:r>
              <a:rPr lang="en-US" dirty="0"/>
              <a:t>Discuss the Tamm principle to mitigate defensiveness. Do you agree? What should be included or removed? </a:t>
            </a:r>
            <a:endParaRPr lang="en-US" sz="2600" dirty="0"/>
          </a:p>
          <a:p>
            <a:endParaRPr lang="en-US" dirty="0"/>
          </a:p>
        </p:txBody>
      </p:sp>
      <p:pic>
        <p:nvPicPr>
          <p:cNvPr id="4" name="Picture 3">
            <a:extLst>
              <a:ext uri="{FF2B5EF4-FFF2-40B4-BE49-F238E27FC236}">
                <a16:creationId xmlns:a16="http://schemas.microsoft.com/office/drawing/2014/main" id="{A9156F5D-CC7F-4453-8814-CB3E78117527}"/>
              </a:ext>
            </a:extLst>
          </p:cNvPr>
          <p:cNvPicPr>
            <a:picLocks noChangeAspect="1"/>
          </p:cNvPicPr>
          <p:nvPr/>
        </p:nvPicPr>
        <p:blipFill>
          <a:blip r:embed="rId2"/>
          <a:stretch>
            <a:fillRect/>
          </a:stretch>
        </p:blipFill>
        <p:spPr>
          <a:xfrm>
            <a:off x="1009106" y="1036320"/>
            <a:ext cx="10287000" cy="1676400"/>
          </a:xfrm>
          <a:prstGeom prst="rect">
            <a:avLst/>
          </a:prstGeom>
        </p:spPr>
      </p:pic>
    </p:spTree>
    <p:extLst>
      <p:ext uri="{BB962C8B-B14F-4D97-AF65-F5344CB8AC3E}">
        <p14:creationId xmlns:p14="http://schemas.microsoft.com/office/powerpoint/2010/main" val="814477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2" y="204467"/>
            <a:ext cx="10515600" cy="889530"/>
          </a:xfrm>
        </p:spPr>
        <p:txBody>
          <a:bodyPr>
            <a:normAutofit fontScale="90000"/>
          </a:bodyPr>
          <a:lstStyle/>
          <a:p>
            <a:pPr algn="ctr"/>
            <a:r>
              <a:rPr lang="en-US" b="1" dirty="0">
                <a:solidFill>
                  <a:srgbClr val="FF0000"/>
                </a:solidFill>
              </a:rPr>
              <a:t>The Character of Toughness   </a:t>
            </a:r>
            <a:r>
              <a:rPr lang="en-US" dirty="0"/>
              <a:t/>
            </a:r>
            <a:br>
              <a:rPr lang="en-US" dirty="0"/>
            </a:br>
            <a:r>
              <a:rPr lang="en-US" b="1" dirty="0"/>
              <a:t>Session - 8 </a:t>
            </a:r>
          </a:p>
        </p:txBody>
      </p:sp>
      <p:sp>
        <p:nvSpPr>
          <p:cNvPr id="3" name="Content Placeholder 2"/>
          <p:cNvSpPr>
            <a:spLocks noGrp="1"/>
          </p:cNvSpPr>
          <p:nvPr>
            <p:ph idx="1"/>
          </p:nvPr>
        </p:nvSpPr>
        <p:spPr>
          <a:xfrm>
            <a:off x="516468" y="4919452"/>
            <a:ext cx="10515600" cy="1938548"/>
          </a:xfrm>
        </p:spPr>
        <p:txBody>
          <a:bodyPr>
            <a:normAutofit lnSpcReduction="10000"/>
          </a:bodyPr>
          <a:lstStyle/>
          <a:p>
            <a:pPr marL="514350" indent="-514350">
              <a:buAutoNum type="arabicPeriod"/>
            </a:pPr>
            <a:r>
              <a:rPr lang="en-US" dirty="0"/>
              <a:t>In your own words, define toughness and select a statement that best represents your belief. (a) RMTs are tough and are ready for combat at sea, (b) RMTs have an average level of toughness and will do ok in combat at sea  (c) RMT toughness is low and will not do well at combat at sea.  Explain your why. </a:t>
            </a:r>
          </a:p>
          <a:p>
            <a:pPr marL="0" indent="0">
              <a:buNone/>
            </a:pPr>
            <a:endParaRPr lang="en-US" dirty="0"/>
          </a:p>
        </p:txBody>
      </p:sp>
      <p:sp>
        <p:nvSpPr>
          <p:cNvPr id="6" name="Content Placeholder 2"/>
          <p:cNvSpPr txBox="1">
            <a:spLocks/>
          </p:cNvSpPr>
          <p:nvPr/>
        </p:nvSpPr>
        <p:spPr>
          <a:xfrm>
            <a:off x="397933" y="1578392"/>
            <a:ext cx="11445724" cy="17744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intent of this session is to explore the best practices to build toughness in RMTs.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645" y="2509139"/>
            <a:ext cx="2429933" cy="2266950"/>
          </a:xfrm>
          <a:prstGeom prst="rect">
            <a:avLst/>
          </a:prstGeom>
        </p:spPr>
      </p:pic>
    </p:spTree>
    <p:extLst>
      <p:ext uri="{BB962C8B-B14F-4D97-AF65-F5344CB8AC3E}">
        <p14:creationId xmlns:p14="http://schemas.microsoft.com/office/powerpoint/2010/main" val="1103415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ECD8F6-B86D-4784-B0B8-B6058A156D92}"/>
              </a:ext>
            </a:extLst>
          </p:cNvPr>
          <p:cNvSpPr>
            <a:spLocks noGrp="1"/>
          </p:cNvSpPr>
          <p:nvPr>
            <p:ph idx="1"/>
          </p:nvPr>
        </p:nvSpPr>
        <p:spPr>
          <a:xfrm>
            <a:off x="219890" y="3593465"/>
            <a:ext cx="11422380" cy="4351338"/>
          </a:xfrm>
        </p:spPr>
        <p:txBody>
          <a:bodyPr/>
          <a:lstStyle/>
          <a:p>
            <a:r>
              <a:rPr lang="en-US" dirty="0"/>
              <a:t>In your opinion, why is IQ the main measurement for success? Do you agree?</a:t>
            </a:r>
          </a:p>
          <a:p>
            <a:r>
              <a:rPr lang="en-US" dirty="0"/>
              <a:t>What is Grit? How can grit best be built in the fleet? Explain. </a:t>
            </a:r>
          </a:p>
          <a:p>
            <a:r>
              <a:rPr lang="en-US" dirty="0"/>
              <a:t>Does talent make you gritty? Explain. </a:t>
            </a:r>
          </a:p>
          <a:p>
            <a:r>
              <a:rPr lang="en-US" dirty="0"/>
              <a:t>Develop a growth mindset model that will build tougher RMTs and send to the CoC office at the consideration.  </a:t>
            </a:r>
          </a:p>
        </p:txBody>
      </p:sp>
      <p:sp>
        <p:nvSpPr>
          <p:cNvPr id="4" name="Rectangle 3">
            <a:extLst>
              <a:ext uri="{FF2B5EF4-FFF2-40B4-BE49-F238E27FC236}">
                <a16:creationId xmlns:a16="http://schemas.microsoft.com/office/drawing/2014/main" id="{C05D58D1-59C9-49F3-8E3A-00C8C22E4EBD}"/>
              </a:ext>
            </a:extLst>
          </p:cNvPr>
          <p:cNvSpPr/>
          <p:nvPr/>
        </p:nvSpPr>
        <p:spPr>
          <a:xfrm>
            <a:off x="349432" y="289815"/>
            <a:ext cx="11493136" cy="523220"/>
          </a:xfrm>
          <a:prstGeom prst="rect">
            <a:avLst/>
          </a:prstGeom>
        </p:spPr>
        <p:txBody>
          <a:bodyPr wrap="square">
            <a:spAutoFit/>
          </a:bodyPr>
          <a:lstStyle/>
          <a:p>
            <a:pPr algn="ctr"/>
            <a:r>
              <a:rPr lang="en-US" sz="2800" dirty="0"/>
              <a:t>https://www.youtube.com/watch?v=H14bBuluwB8&amp;pbjreload=10</a:t>
            </a:r>
          </a:p>
        </p:txBody>
      </p:sp>
      <p:sp>
        <p:nvSpPr>
          <p:cNvPr id="5" name="Rectangle 4">
            <a:extLst>
              <a:ext uri="{FF2B5EF4-FFF2-40B4-BE49-F238E27FC236}">
                <a16:creationId xmlns:a16="http://schemas.microsoft.com/office/drawing/2014/main" id="{65A87847-843F-4F29-995B-DB67E96545BB}"/>
              </a:ext>
            </a:extLst>
          </p:cNvPr>
          <p:cNvSpPr/>
          <p:nvPr/>
        </p:nvSpPr>
        <p:spPr>
          <a:xfrm>
            <a:off x="149134" y="956021"/>
            <a:ext cx="11493136" cy="523220"/>
          </a:xfrm>
          <a:prstGeom prst="rect">
            <a:avLst/>
          </a:prstGeom>
        </p:spPr>
        <p:txBody>
          <a:bodyPr wrap="square">
            <a:spAutoFit/>
          </a:bodyPr>
          <a:lstStyle/>
          <a:p>
            <a:pPr algn="ctr"/>
            <a:r>
              <a:rPr lang="en-US" sz="2800" dirty="0"/>
              <a:t>After viewing the above Ted Talk, have a conversation with the below in mind. </a:t>
            </a:r>
          </a:p>
        </p:txBody>
      </p:sp>
      <p:pic>
        <p:nvPicPr>
          <p:cNvPr id="7" name="Picture 6" descr="A picture containing object&#10;&#10;Description generated with high confidence">
            <a:extLst>
              <a:ext uri="{FF2B5EF4-FFF2-40B4-BE49-F238E27FC236}">
                <a16:creationId xmlns:a16="http://schemas.microsoft.com/office/drawing/2014/main" id="{BB1F8C54-32F6-4B93-8251-A963748247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337" y="1743265"/>
            <a:ext cx="9294949" cy="1586176"/>
          </a:xfrm>
          <a:prstGeom prst="rect">
            <a:avLst/>
          </a:prstGeom>
        </p:spPr>
      </p:pic>
    </p:spTree>
    <p:extLst>
      <p:ext uri="{BB962C8B-B14F-4D97-AF65-F5344CB8AC3E}">
        <p14:creationId xmlns:p14="http://schemas.microsoft.com/office/powerpoint/2010/main" val="1998780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2" y="204467"/>
            <a:ext cx="10515600" cy="889530"/>
          </a:xfrm>
        </p:spPr>
        <p:txBody>
          <a:bodyPr>
            <a:normAutofit fontScale="90000"/>
          </a:bodyPr>
          <a:lstStyle/>
          <a:p>
            <a:pPr algn="ctr"/>
            <a:r>
              <a:rPr lang="en-US" b="1" dirty="0">
                <a:solidFill>
                  <a:srgbClr val="FF0000"/>
                </a:solidFill>
              </a:rPr>
              <a:t>The Character of Connection     </a:t>
            </a:r>
            <a:r>
              <a:rPr lang="en-US" dirty="0"/>
              <a:t/>
            </a:r>
            <a:br>
              <a:rPr lang="en-US" dirty="0"/>
            </a:br>
            <a:r>
              <a:rPr lang="en-US" b="1" dirty="0"/>
              <a:t>Session - 9</a:t>
            </a:r>
          </a:p>
        </p:txBody>
      </p:sp>
      <p:sp>
        <p:nvSpPr>
          <p:cNvPr id="3" name="Content Placeholder 2"/>
          <p:cNvSpPr>
            <a:spLocks noGrp="1"/>
          </p:cNvSpPr>
          <p:nvPr>
            <p:ph idx="1"/>
          </p:nvPr>
        </p:nvSpPr>
        <p:spPr>
          <a:xfrm>
            <a:off x="516468" y="4919452"/>
            <a:ext cx="10515600" cy="1938548"/>
          </a:xfrm>
        </p:spPr>
        <p:txBody>
          <a:bodyPr>
            <a:normAutofit lnSpcReduction="10000"/>
          </a:bodyPr>
          <a:lstStyle/>
          <a:p>
            <a:pPr marL="514350" indent="-514350">
              <a:buAutoNum type="arabicPeriod"/>
            </a:pPr>
            <a:r>
              <a:rPr lang="en-US" dirty="0"/>
              <a:t>Lane three of the navy Leader Development Framework 3.0 states that, “…Personal connections strengthen out character and resilience by building relationships. We share what we experience, and seek to understand what’s going on in other’s lives. Not only in mind, but in body and spirit as well…” What are your thoughts? </a:t>
            </a:r>
          </a:p>
        </p:txBody>
      </p:sp>
      <p:sp>
        <p:nvSpPr>
          <p:cNvPr id="6" name="Content Placeholder 2"/>
          <p:cNvSpPr txBox="1">
            <a:spLocks/>
          </p:cNvSpPr>
          <p:nvPr/>
        </p:nvSpPr>
        <p:spPr>
          <a:xfrm>
            <a:off x="397933" y="1578392"/>
            <a:ext cx="11445724" cy="17744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The intent of this session is to explore the best practices to build healthier and authentic professional connections in RMTs.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645" y="2509139"/>
            <a:ext cx="2429933" cy="2266950"/>
          </a:xfrm>
          <a:prstGeom prst="rect">
            <a:avLst/>
          </a:prstGeom>
        </p:spPr>
      </p:pic>
    </p:spTree>
    <p:extLst>
      <p:ext uri="{BB962C8B-B14F-4D97-AF65-F5344CB8AC3E}">
        <p14:creationId xmlns:p14="http://schemas.microsoft.com/office/powerpoint/2010/main" val="1664129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A87847-843F-4F29-995B-DB67E96545BB}"/>
              </a:ext>
            </a:extLst>
          </p:cNvPr>
          <p:cNvSpPr/>
          <p:nvPr/>
        </p:nvSpPr>
        <p:spPr>
          <a:xfrm>
            <a:off x="149134" y="1077941"/>
            <a:ext cx="11493136" cy="523220"/>
          </a:xfrm>
          <a:prstGeom prst="rect">
            <a:avLst/>
          </a:prstGeom>
        </p:spPr>
        <p:txBody>
          <a:bodyPr wrap="square">
            <a:spAutoFit/>
          </a:bodyPr>
          <a:lstStyle/>
          <a:p>
            <a:pPr algn="ctr"/>
            <a:r>
              <a:rPr lang="en-US" sz="2800" dirty="0"/>
              <a:t>After viewing the above Ted Talk, have a conversation with the below in mind. </a:t>
            </a:r>
          </a:p>
        </p:txBody>
      </p:sp>
      <p:sp>
        <p:nvSpPr>
          <p:cNvPr id="2" name="Rectangle 1">
            <a:extLst>
              <a:ext uri="{FF2B5EF4-FFF2-40B4-BE49-F238E27FC236}">
                <a16:creationId xmlns:a16="http://schemas.microsoft.com/office/drawing/2014/main" id="{360A2EF9-689E-4F09-8011-E97E77C29D65}"/>
              </a:ext>
            </a:extLst>
          </p:cNvPr>
          <p:cNvSpPr/>
          <p:nvPr/>
        </p:nvSpPr>
        <p:spPr>
          <a:xfrm>
            <a:off x="392430" y="266841"/>
            <a:ext cx="11407140" cy="523220"/>
          </a:xfrm>
          <a:prstGeom prst="rect">
            <a:avLst/>
          </a:prstGeom>
        </p:spPr>
        <p:txBody>
          <a:bodyPr wrap="square">
            <a:spAutoFit/>
          </a:bodyPr>
          <a:lstStyle/>
          <a:p>
            <a:r>
              <a:rPr lang="en-US" sz="2800" dirty="0"/>
              <a:t>https://www.youtube.com/watch?v=iCvmsMzlF7o&amp;t=636s&amp;pbjreload=10</a:t>
            </a:r>
          </a:p>
        </p:txBody>
      </p:sp>
      <p:pic>
        <p:nvPicPr>
          <p:cNvPr id="8" name="Picture 7" descr="A picture containing object&#10;&#10;Description generated with very high confidence">
            <a:extLst>
              <a:ext uri="{FF2B5EF4-FFF2-40B4-BE49-F238E27FC236}">
                <a16:creationId xmlns:a16="http://schemas.microsoft.com/office/drawing/2014/main" id="{E408F33C-A23C-4DDA-8BE8-CAF3F7515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6847" y="1597999"/>
            <a:ext cx="8063592" cy="1181713"/>
          </a:xfrm>
          <a:prstGeom prst="rect">
            <a:avLst/>
          </a:prstGeom>
        </p:spPr>
      </p:pic>
      <p:sp>
        <p:nvSpPr>
          <p:cNvPr id="11" name="Content Placeholder 2">
            <a:extLst>
              <a:ext uri="{FF2B5EF4-FFF2-40B4-BE49-F238E27FC236}">
                <a16:creationId xmlns:a16="http://schemas.microsoft.com/office/drawing/2014/main" id="{91CF866D-8574-4410-B23E-E46C70C6F11C}"/>
              </a:ext>
            </a:extLst>
          </p:cNvPr>
          <p:cNvSpPr>
            <a:spLocks noGrp="1"/>
          </p:cNvSpPr>
          <p:nvPr>
            <p:ph idx="1"/>
          </p:nvPr>
        </p:nvSpPr>
        <p:spPr>
          <a:xfrm>
            <a:off x="296636" y="2574561"/>
            <a:ext cx="11407140" cy="4351338"/>
          </a:xfrm>
        </p:spPr>
        <p:txBody>
          <a:bodyPr>
            <a:normAutofit/>
          </a:bodyPr>
          <a:lstStyle/>
          <a:p>
            <a:pPr marL="0" indent="0">
              <a:buNone/>
            </a:pPr>
            <a:endParaRPr lang="en-US" dirty="0"/>
          </a:p>
          <a:p>
            <a:r>
              <a:rPr lang="en-US" dirty="0"/>
              <a:t>What is meant by telling the story about self without fear? Is this easy and how can we get better?   </a:t>
            </a:r>
          </a:p>
          <a:p>
            <a:r>
              <a:rPr lang="en-US" dirty="0"/>
              <a:t>What does it mean to be authentic?  </a:t>
            </a:r>
          </a:p>
          <a:p>
            <a:r>
              <a:rPr lang="en-US" dirty="0"/>
              <a:t>Embracing  vulnerability can be translated to mean “you go first” with letting down your guards. If this is true, what are the implications for leaders? </a:t>
            </a:r>
          </a:p>
          <a:p>
            <a:r>
              <a:rPr lang="en-US" dirty="0"/>
              <a:t>Ms. Brown mentioned a Spiritual awakening –  what are the requirements and can this be healthy? </a:t>
            </a:r>
          </a:p>
          <a:p>
            <a:pPr marL="457200" lvl="1" indent="0">
              <a:buNone/>
            </a:pPr>
            <a:endParaRPr lang="en-US" dirty="0"/>
          </a:p>
        </p:txBody>
      </p:sp>
    </p:spTree>
    <p:extLst>
      <p:ext uri="{BB962C8B-B14F-4D97-AF65-F5344CB8AC3E}">
        <p14:creationId xmlns:p14="http://schemas.microsoft.com/office/powerpoint/2010/main" val="2887393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FE4B19-0B7B-4565-9519-40945BF1644F}"/>
              </a:ext>
            </a:extLst>
          </p:cNvPr>
          <p:cNvSpPr>
            <a:spLocks noGrp="1"/>
          </p:cNvSpPr>
          <p:nvPr>
            <p:ph idx="1"/>
          </p:nvPr>
        </p:nvSpPr>
        <p:spPr>
          <a:xfrm>
            <a:off x="6884188" y="3685841"/>
            <a:ext cx="4726577" cy="2537369"/>
          </a:xfrm>
        </p:spPr>
        <p:txBody>
          <a:bodyPr>
            <a:noAutofit/>
          </a:bodyPr>
          <a:lstStyle/>
          <a:p>
            <a:pPr marL="0" indent="0" algn="ctr">
              <a:buNone/>
            </a:pPr>
            <a:r>
              <a:rPr lang="en-US" b="1" dirty="0"/>
              <a:t>Cures</a:t>
            </a:r>
          </a:p>
          <a:p>
            <a:pPr>
              <a:lnSpc>
                <a:spcPct val="100000"/>
              </a:lnSpc>
              <a:buFont typeface="Wingdings" panose="05000000000000000000" pitchFamily="2" charset="2"/>
              <a:buChar char="q"/>
            </a:pPr>
            <a:r>
              <a:rPr lang="en-US" dirty="0"/>
              <a:t> Let ourselves be seen</a:t>
            </a:r>
          </a:p>
          <a:p>
            <a:pPr>
              <a:lnSpc>
                <a:spcPct val="100000"/>
              </a:lnSpc>
              <a:buFont typeface="Wingdings" panose="05000000000000000000" pitchFamily="2" charset="2"/>
              <a:buChar char="q"/>
            </a:pPr>
            <a:r>
              <a:rPr lang="en-US" dirty="0"/>
              <a:t>Love with out whole hearts</a:t>
            </a:r>
          </a:p>
          <a:p>
            <a:pPr>
              <a:lnSpc>
                <a:spcPct val="100000"/>
              </a:lnSpc>
              <a:buFont typeface="Wingdings" panose="05000000000000000000" pitchFamily="2" charset="2"/>
              <a:buChar char="q"/>
            </a:pPr>
            <a:r>
              <a:rPr lang="en-US" dirty="0"/>
              <a:t> Practice gratitude </a:t>
            </a:r>
          </a:p>
          <a:p>
            <a:pPr>
              <a:lnSpc>
                <a:spcPct val="100000"/>
              </a:lnSpc>
              <a:buFont typeface="Wingdings" panose="05000000000000000000" pitchFamily="2" charset="2"/>
              <a:buChar char="q"/>
            </a:pPr>
            <a:r>
              <a:rPr lang="en-US" dirty="0"/>
              <a:t> Know that I am enough </a:t>
            </a:r>
          </a:p>
        </p:txBody>
      </p:sp>
      <p:sp>
        <p:nvSpPr>
          <p:cNvPr id="7" name="Rectangle 6">
            <a:extLst>
              <a:ext uri="{FF2B5EF4-FFF2-40B4-BE49-F238E27FC236}">
                <a16:creationId xmlns:a16="http://schemas.microsoft.com/office/drawing/2014/main" id="{72C4AB97-0E10-4BF7-A4CA-F7A9E2F7068B}"/>
              </a:ext>
            </a:extLst>
          </p:cNvPr>
          <p:cNvSpPr/>
          <p:nvPr/>
        </p:nvSpPr>
        <p:spPr>
          <a:xfrm>
            <a:off x="-150282" y="3565148"/>
            <a:ext cx="5817326" cy="2677656"/>
          </a:xfrm>
          <a:prstGeom prst="rect">
            <a:avLst/>
          </a:prstGeom>
        </p:spPr>
        <p:txBody>
          <a:bodyPr wrap="square">
            <a:spAutoFit/>
          </a:bodyPr>
          <a:lstStyle/>
          <a:p>
            <a:pPr lvl="1" algn="ctr"/>
            <a:r>
              <a:rPr lang="en-US" sz="2800" b="1" dirty="0"/>
              <a:t>The symptoms</a:t>
            </a:r>
          </a:p>
          <a:p>
            <a:pPr lvl="1"/>
            <a:endParaRPr lang="en-US" sz="2800" dirty="0"/>
          </a:p>
          <a:p>
            <a:pPr lvl="1">
              <a:buFont typeface="Wingdings" panose="05000000000000000000" pitchFamily="2" charset="2"/>
              <a:buChar char="q"/>
            </a:pPr>
            <a:r>
              <a:rPr lang="en-US" sz="2800" dirty="0"/>
              <a:t>We numb vulnerability (emotion)</a:t>
            </a:r>
          </a:p>
          <a:p>
            <a:pPr lvl="1">
              <a:buFont typeface="Wingdings" panose="05000000000000000000" pitchFamily="2" charset="2"/>
              <a:buChar char="q"/>
            </a:pPr>
            <a:r>
              <a:rPr lang="en-US" sz="2800" dirty="0"/>
              <a:t> Certain the uncertain </a:t>
            </a:r>
          </a:p>
          <a:p>
            <a:pPr lvl="1">
              <a:buFont typeface="Wingdings" panose="05000000000000000000" pitchFamily="2" charset="2"/>
              <a:buChar char="q"/>
            </a:pPr>
            <a:r>
              <a:rPr lang="en-US" sz="2800" dirty="0"/>
              <a:t> We perfect </a:t>
            </a:r>
          </a:p>
          <a:p>
            <a:pPr lvl="1">
              <a:buFont typeface="Wingdings" panose="05000000000000000000" pitchFamily="2" charset="2"/>
              <a:buChar char="q"/>
            </a:pPr>
            <a:r>
              <a:rPr lang="en-US" sz="2800" dirty="0"/>
              <a:t>We pretend </a:t>
            </a:r>
          </a:p>
        </p:txBody>
      </p:sp>
      <p:sp>
        <p:nvSpPr>
          <p:cNvPr id="8" name="Content Placeholder 2">
            <a:extLst>
              <a:ext uri="{FF2B5EF4-FFF2-40B4-BE49-F238E27FC236}">
                <a16:creationId xmlns:a16="http://schemas.microsoft.com/office/drawing/2014/main" id="{285CA1A5-3BE8-4F4F-927F-F4536F9734F2}"/>
              </a:ext>
            </a:extLst>
          </p:cNvPr>
          <p:cNvSpPr txBox="1">
            <a:spLocks/>
          </p:cNvSpPr>
          <p:nvPr/>
        </p:nvSpPr>
        <p:spPr>
          <a:xfrm>
            <a:off x="450185" y="351778"/>
            <a:ext cx="11445724" cy="17744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Have a discussion on the “symptoms” of not being vulnerable and some possible cures. At the completion of the discussion, explain how the CHC can help the fleet with “connection.” </a:t>
            </a:r>
          </a:p>
        </p:txBody>
      </p:sp>
      <p:pic>
        <p:nvPicPr>
          <p:cNvPr id="9" name="Picture 8">
            <a:extLst>
              <a:ext uri="{FF2B5EF4-FFF2-40B4-BE49-F238E27FC236}">
                <a16:creationId xmlns:a16="http://schemas.microsoft.com/office/drawing/2014/main" id="{40DCE760-64DE-4C8B-BF85-F89752C7BC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5275" y="1757351"/>
            <a:ext cx="2429933" cy="2266950"/>
          </a:xfrm>
          <a:prstGeom prst="rect">
            <a:avLst/>
          </a:prstGeom>
        </p:spPr>
      </p:pic>
    </p:spTree>
    <p:extLst>
      <p:ext uri="{BB962C8B-B14F-4D97-AF65-F5344CB8AC3E}">
        <p14:creationId xmlns:p14="http://schemas.microsoft.com/office/powerpoint/2010/main" val="666605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2" y="204467"/>
            <a:ext cx="10515600" cy="889530"/>
          </a:xfrm>
        </p:spPr>
        <p:txBody>
          <a:bodyPr>
            <a:normAutofit fontScale="90000"/>
          </a:bodyPr>
          <a:lstStyle/>
          <a:p>
            <a:pPr algn="ctr"/>
            <a:r>
              <a:rPr lang="en-US" b="1" dirty="0" smtClean="0">
                <a:solidFill>
                  <a:srgbClr val="FF0000"/>
                </a:solidFill>
              </a:rPr>
              <a:t>Called </a:t>
            </a:r>
            <a:r>
              <a:rPr lang="en-US" b="1" dirty="0">
                <a:solidFill>
                  <a:srgbClr val="FF0000"/>
                </a:solidFill>
              </a:rPr>
              <a:t>To Serve    </a:t>
            </a:r>
            <a:r>
              <a:rPr lang="en-US" dirty="0"/>
              <a:t/>
            </a:r>
            <a:br>
              <a:rPr lang="en-US" dirty="0"/>
            </a:br>
            <a:r>
              <a:rPr lang="en-US" b="1" dirty="0"/>
              <a:t>Session - 10</a:t>
            </a:r>
          </a:p>
        </p:txBody>
      </p:sp>
      <p:sp>
        <p:nvSpPr>
          <p:cNvPr id="3" name="Content Placeholder 2"/>
          <p:cNvSpPr>
            <a:spLocks noGrp="1"/>
          </p:cNvSpPr>
          <p:nvPr>
            <p:ph idx="1"/>
          </p:nvPr>
        </p:nvSpPr>
        <p:spPr>
          <a:xfrm>
            <a:off x="330926" y="5023955"/>
            <a:ext cx="11318481" cy="1938548"/>
          </a:xfrm>
        </p:spPr>
        <p:txBody>
          <a:bodyPr>
            <a:normAutofit/>
          </a:bodyPr>
          <a:lstStyle/>
          <a:p>
            <a:pPr marL="514350" indent="-514350">
              <a:buAutoNum type="arabicPeriod"/>
            </a:pPr>
            <a:r>
              <a:rPr lang="en-US" dirty="0"/>
              <a:t>Called to serve is the moto of the CHC. In your own words, describe your understanding of this saying. As you explain, wrestle with the question, “How did you develop your leadership style and is it healthy?” </a:t>
            </a:r>
          </a:p>
        </p:txBody>
      </p:sp>
      <p:sp>
        <p:nvSpPr>
          <p:cNvPr id="6" name="Content Placeholder 2"/>
          <p:cNvSpPr txBox="1">
            <a:spLocks/>
          </p:cNvSpPr>
          <p:nvPr/>
        </p:nvSpPr>
        <p:spPr>
          <a:xfrm>
            <a:off x="267305" y="1412929"/>
            <a:ext cx="11445724" cy="17744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The intent of this session is to explore the best practices of </a:t>
            </a:r>
          </a:p>
          <a:p>
            <a:pPr marL="0" indent="0" algn="ctr">
              <a:buNone/>
            </a:pPr>
            <a:r>
              <a:rPr lang="en-US" dirty="0"/>
              <a:t>cultivating a culture of servant leadership in RMTs.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0765" y="2537189"/>
            <a:ext cx="2429933" cy="2266950"/>
          </a:xfrm>
          <a:prstGeom prst="rect">
            <a:avLst/>
          </a:prstGeom>
        </p:spPr>
      </p:pic>
    </p:spTree>
    <p:extLst>
      <p:ext uri="{BB962C8B-B14F-4D97-AF65-F5344CB8AC3E}">
        <p14:creationId xmlns:p14="http://schemas.microsoft.com/office/powerpoint/2010/main" val="42625016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A87847-843F-4F29-995B-DB67E96545BB}"/>
              </a:ext>
            </a:extLst>
          </p:cNvPr>
          <p:cNvSpPr/>
          <p:nvPr/>
        </p:nvSpPr>
        <p:spPr>
          <a:xfrm>
            <a:off x="149134" y="1077941"/>
            <a:ext cx="11493136" cy="523220"/>
          </a:xfrm>
          <a:prstGeom prst="rect">
            <a:avLst/>
          </a:prstGeom>
        </p:spPr>
        <p:txBody>
          <a:bodyPr wrap="square">
            <a:spAutoFit/>
          </a:bodyPr>
          <a:lstStyle/>
          <a:p>
            <a:pPr algn="ctr"/>
            <a:r>
              <a:rPr lang="en-US" sz="2800" dirty="0"/>
              <a:t>After viewing the above Ted Talk, have a conversation with the below in mind. </a:t>
            </a:r>
          </a:p>
        </p:txBody>
      </p:sp>
      <p:sp>
        <p:nvSpPr>
          <p:cNvPr id="2" name="Rectangle 1">
            <a:extLst>
              <a:ext uri="{FF2B5EF4-FFF2-40B4-BE49-F238E27FC236}">
                <a16:creationId xmlns:a16="http://schemas.microsoft.com/office/drawing/2014/main" id="{360A2EF9-689E-4F09-8011-E97E77C29D65}"/>
              </a:ext>
            </a:extLst>
          </p:cNvPr>
          <p:cNvSpPr/>
          <p:nvPr/>
        </p:nvSpPr>
        <p:spPr>
          <a:xfrm>
            <a:off x="392430" y="266841"/>
            <a:ext cx="11407140" cy="523220"/>
          </a:xfrm>
          <a:prstGeom prst="rect">
            <a:avLst/>
          </a:prstGeom>
        </p:spPr>
        <p:txBody>
          <a:bodyPr wrap="square">
            <a:spAutoFit/>
          </a:bodyPr>
          <a:lstStyle/>
          <a:p>
            <a:pPr algn="ctr"/>
            <a:r>
              <a:rPr lang="en-US" sz="2800" dirty="0"/>
              <a:t>https://www.youtube.com/watch?v=lmyZMtPVodo&amp;pbjreload=10</a:t>
            </a:r>
          </a:p>
        </p:txBody>
      </p:sp>
      <p:sp>
        <p:nvSpPr>
          <p:cNvPr id="9" name="Content Placeholder 2">
            <a:extLst>
              <a:ext uri="{FF2B5EF4-FFF2-40B4-BE49-F238E27FC236}">
                <a16:creationId xmlns:a16="http://schemas.microsoft.com/office/drawing/2014/main" id="{D9B0459E-3DD2-45B4-9AC5-7F2C558EFD6B}"/>
              </a:ext>
            </a:extLst>
          </p:cNvPr>
          <p:cNvSpPr>
            <a:spLocks noGrp="1"/>
          </p:cNvSpPr>
          <p:nvPr>
            <p:ph idx="1"/>
          </p:nvPr>
        </p:nvSpPr>
        <p:spPr>
          <a:xfrm>
            <a:off x="296636" y="2069464"/>
            <a:ext cx="11407140" cy="4697096"/>
          </a:xfrm>
        </p:spPr>
        <p:txBody>
          <a:bodyPr>
            <a:normAutofit lnSpcReduction="10000"/>
          </a:bodyPr>
          <a:lstStyle/>
          <a:p>
            <a:pPr marL="0" indent="0">
              <a:buNone/>
            </a:pPr>
            <a:endParaRPr lang="en-US" dirty="0"/>
          </a:p>
          <a:p>
            <a:r>
              <a:rPr lang="en-US" dirty="0"/>
              <a:t>What is meant be the saying, “the leader sets the tone?”</a:t>
            </a:r>
          </a:p>
          <a:p>
            <a:r>
              <a:rPr lang="en-US" dirty="0"/>
              <a:t>How important is the variable of safety and should leaders be feared? Explain.  </a:t>
            </a:r>
          </a:p>
          <a:p>
            <a:r>
              <a:rPr lang="en-US" dirty="0"/>
              <a:t>“Good” parents want the following things for their children - opportunity, education, discipline when required and for them to achieve more than we did. Simon Sinek argues this is the work of a leader. Is he right? Explain. </a:t>
            </a:r>
          </a:p>
          <a:p>
            <a:r>
              <a:rPr lang="en-US" dirty="0"/>
              <a:t> Explain if the Next Jump model (i.e. coaching to improve performance) could /should work in RMTs. </a:t>
            </a:r>
          </a:p>
          <a:p>
            <a:r>
              <a:rPr lang="en-US" dirty="0"/>
              <a:t>Leaders eat last – what does this mean and how can we better model this saying? </a:t>
            </a:r>
          </a:p>
        </p:txBody>
      </p:sp>
    </p:spTree>
    <p:extLst>
      <p:ext uri="{BB962C8B-B14F-4D97-AF65-F5344CB8AC3E}">
        <p14:creationId xmlns:p14="http://schemas.microsoft.com/office/powerpoint/2010/main" val="844527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200" y="2904787"/>
            <a:ext cx="10515600" cy="3539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 your own words, define trust and select an option that best describes your belief. Be sure to defend your logic. </a:t>
            </a:r>
          </a:p>
          <a:p>
            <a:pPr marL="914400" lvl="1" indent="-457200">
              <a:buFont typeface="+mj-lt"/>
              <a:buAutoNum type="alphaUcPeriod"/>
            </a:pPr>
            <a:r>
              <a:rPr lang="en-US" dirty="0"/>
              <a:t>Trust is earned</a:t>
            </a:r>
          </a:p>
          <a:p>
            <a:pPr marL="914400" lvl="1" indent="-457200">
              <a:buFont typeface="+mj-lt"/>
              <a:buAutoNum type="alphaUcPeriod"/>
            </a:pPr>
            <a:r>
              <a:rPr lang="en-US" dirty="0"/>
              <a:t>Trust is given</a:t>
            </a:r>
          </a:p>
          <a:p>
            <a:pPr marL="914400" lvl="1" indent="-457200">
              <a:buFont typeface="+mj-lt"/>
              <a:buAutoNum type="alphaUcPeriod"/>
            </a:pPr>
            <a:r>
              <a:rPr lang="en-US" dirty="0"/>
              <a:t>Trust must be taken</a:t>
            </a:r>
          </a:p>
          <a:p>
            <a:r>
              <a:rPr lang="en-US" dirty="0"/>
              <a:t>Have a discussion on if trust can be rebuilt.</a:t>
            </a:r>
          </a:p>
          <a:p>
            <a:r>
              <a:rPr lang="en-US" dirty="0"/>
              <a:t>As a team, devise a model on how to build trust in RMTs. </a:t>
            </a:r>
          </a:p>
        </p:txBody>
      </p:sp>
      <p:sp>
        <p:nvSpPr>
          <p:cNvPr id="5" name="Rectangle 4"/>
          <p:cNvSpPr/>
          <p:nvPr/>
        </p:nvSpPr>
        <p:spPr>
          <a:xfrm>
            <a:off x="574766" y="1579561"/>
            <a:ext cx="11617234" cy="584775"/>
          </a:xfrm>
          <a:prstGeom prst="rect">
            <a:avLst/>
          </a:prstGeom>
        </p:spPr>
        <p:txBody>
          <a:bodyPr wrap="square">
            <a:spAutoFit/>
          </a:bodyPr>
          <a:lstStyle/>
          <a:p>
            <a:r>
              <a:rPr lang="en-US" sz="3200" dirty="0"/>
              <a:t>https://www.youtube.com/watch?v=GCxct4CR-To&amp;spfreload=10</a:t>
            </a:r>
          </a:p>
        </p:txBody>
      </p:sp>
      <p:sp>
        <p:nvSpPr>
          <p:cNvPr id="6" name="Content Placeholder 2"/>
          <p:cNvSpPr>
            <a:spLocks noGrp="1"/>
          </p:cNvSpPr>
          <p:nvPr>
            <p:ph idx="1"/>
          </p:nvPr>
        </p:nvSpPr>
        <p:spPr>
          <a:xfrm>
            <a:off x="677335" y="329301"/>
            <a:ext cx="10515600" cy="1378321"/>
          </a:xfrm>
        </p:spPr>
        <p:txBody>
          <a:bodyPr/>
          <a:lstStyle/>
          <a:p>
            <a:pPr marL="0" indent="0">
              <a:buNone/>
            </a:pPr>
            <a:r>
              <a:rPr lang="en-US" dirty="0"/>
              <a:t>2. View the following clip that explains the five dysfunctions of a team.  </a:t>
            </a:r>
          </a:p>
          <a:p>
            <a:pPr marL="0" indent="0">
              <a:buNone/>
            </a:pPr>
            <a:endParaRPr lang="en-US" dirty="0"/>
          </a:p>
        </p:txBody>
      </p:sp>
    </p:spTree>
    <p:extLst>
      <p:ext uri="{BB962C8B-B14F-4D97-AF65-F5344CB8AC3E}">
        <p14:creationId xmlns:p14="http://schemas.microsoft.com/office/powerpoint/2010/main" val="823927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611" y="1062448"/>
            <a:ext cx="10515600" cy="1733709"/>
          </a:xfrm>
        </p:spPr>
        <p:txBody>
          <a:bodyPr>
            <a:normAutofit lnSpcReduction="10000"/>
          </a:bodyPr>
          <a:lstStyle/>
          <a:p>
            <a:r>
              <a:rPr lang="en-US" dirty="0"/>
              <a:t>Is there a difference between healthy and unhealthy conflict in the workplace? Be sure to give examples.</a:t>
            </a:r>
          </a:p>
          <a:p>
            <a:pPr marL="0" indent="0">
              <a:buNone/>
            </a:pPr>
            <a:endParaRPr lang="en-US" dirty="0"/>
          </a:p>
          <a:p>
            <a:r>
              <a:rPr lang="en-US" dirty="0"/>
              <a:t> As team devise a model to develop healthy conflict in the workplace. </a:t>
            </a:r>
          </a:p>
        </p:txBody>
      </p:sp>
      <p:sp>
        <p:nvSpPr>
          <p:cNvPr id="4" name="Content Placeholder 2"/>
          <p:cNvSpPr txBox="1">
            <a:spLocks/>
          </p:cNvSpPr>
          <p:nvPr/>
        </p:nvSpPr>
        <p:spPr>
          <a:xfrm>
            <a:off x="227511" y="294469"/>
            <a:ext cx="11353800" cy="8463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3. In your own words, explain why there is fear of conflict in the workplace.   </a:t>
            </a:r>
          </a:p>
          <a:p>
            <a:pPr marL="0" indent="0">
              <a:buFont typeface="Arial" panose="020B0604020202020204" pitchFamily="34" charset="0"/>
              <a:buNone/>
            </a:pPr>
            <a:endParaRPr lang="en-US" dirty="0"/>
          </a:p>
        </p:txBody>
      </p:sp>
      <p:sp>
        <p:nvSpPr>
          <p:cNvPr id="5" name="Content Placeholder 2">
            <a:extLst>
              <a:ext uri="{FF2B5EF4-FFF2-40B4-BE49-F238E27FC236}">
                <a16:creationId xmlns:a16="http://schemas.microsoft.com/office/drawing/2014/main" id="{AAFF9716-6372-4F3B-B0D6-EA546CE5D23B}"/>
              </a:ext>
            </a:extLst>
          </p:cNvPr>
          <p:cNvSpPr txBox="1">
            <a:spLocks/>
          </p:cNvSpPr>
          <p:nvPr/>
        </p:nvSpPr>
        <p:spPr>
          <a:xfrm>
            <a:off x="227511" y="3215488"/>
            <a:ext cx="11353800" cy="84635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4. One our core values is commitment. Take a few minutes and discuss the following:    </a:t>
            </a:r>
          </a:p>
          <a:p>
            <a:pPr marL="0" indent="0">
              <a:buFont typeface="Arial" panose="020B0604020202020204" pitchFamily="34" charset="0"/>
              <a:buNone/>
            </a:pPr>
            <a:endParaRPr lang="en-US" dirty="0"/>
          </a:p>
        </p:txBody>
      </p:sp>
      <p:sp>
        <p:nvSpPr>
          <p:cNvPr id="6" name="Content Placeholder 2">
            <a:extLst>
              <a:ext uri="{FF2B5EF4-FFF2-40B4-BE49-F238E27FC236}">
                <a16:creationId xmlns:a16="http://schemas.microsoft.com/office/drawing/2014/main" id="{71DEBDD0-9D43-493D-A2F0-D92DEEB5606E}"/>
              </a:ext>
            </a:extLst>
          </p:cNvPr>
          <p:cNvSpPr txBox="1">
            <a:spLocks/>
          </p:cNvSpPr>
          <p:nvPr/>
        </p:nvSpPr>
        <p:spPr>
          <a:xfrm>
            <a:off x="138249" y="4268825"/>
            <a:ext cx="11760924" cy="22947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is commitment and a scale of 1 – 5 (5 being the highest) rate the commitment level of the average Naval command. Be sure to defend your logic.</a:t>
            </a:r>
          </a:p>
          <a:p>
            <a:r>
              <a:rPr lang="en-US" dirty="0"/>
              <a:t> Is possible to revitalize the commitment of those who are Retired On Active Duty (R.O.A.D)? If so how, if not why? </a:t>
            </a:r>
          </a:p>
        </p:txBody>
      </p:sp>
    </p:spTree>
    <p:extLst>
      <p:ext uri="{BB962C8B-B14F-4D97-AF65-F5344CB8AC3E}">
        <p14:creationId xmlns:p14="http://schemas.microsoft.com/office/powerpoint/2010/main" val="1631496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611" y="1062448"/>
            <a:ext cx="10515600" cy="1733709"/>
          </a:xfrm>
        </p:spPr>
        <p:txBody>
          <a:bodyPr>
            <a:normAutofit/>
          </a:bodyPr>
          <a:lstStyle/>
          <a:p>
            <a:r>
              <a:rPr lang="en-US" dirty="0"/>
              <a:t>Based on this definition, is anyone above accountability? Defend your answer with examples</a:t>
            </a:r>
          </a:p>
          <a:p>
            <a:r>
              <a:rPr lang="en-US" dirty="0"/>
              <a:t> What are some practical ways to hold ourselves more accountable?  </a:t>
            </a:r>
          </a:p>
        </p:txBody>
      </p:sp>
      <p:sp>
        <p:nvSpPr>
          <p:cNvPr id="4" name="Content Placeholder 2"/>
          <p:cNvSpPr txBox="1">
            <a:spLocks/>
          </p:cNvSpPr>
          <p:nvPr/>
        </p:nvSpPr>
        <p:spPr>
          <a:xfrm>
            <a:off x="227511" y="294469"/>
            <a:ext cx="11353800" cy="84635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5. Go around the room and provide your understanding of the word – Accountability.   </a:t>
            </a:r>
          </a:p>
          <a:p>
            <a:pPr marL="0" indent="0">
              <a:buFont typeface="Arial" panose="020B0604020202020204" pitchFamily="34" charset="0"/>
              <a:buNone/>
            </a:pPr>
            <a:endParaRPr lang="en-US" dirty="0"/>
          </a:p>
        </p:txBody>
      </p:sp>
      <p:sp>
        <p:nvSpPr>
          <p:cNvPr id="5" name="Content Placeholder 2">
            <a:extLst>
              <a:ext uri="{FF2B5EF4-FFF2-40B4-BE49-F238E27FC236}">
                <a16:creationId xmlns:a16="http://schemas.microsoft.com/office/drawing/2014/main" id="{AAFF9716-6372-4F3B-B0D6-EA546CE5D23B}"/>
              </a:ext>
            </a:extLst>
          </p:cNvPr>
          <p:cNvSpPr txBox="1">
            <a:spLocks/>
          </p:cNvSpPr>
          <p:nvPr/>
        </p:nvSpPr>
        <p:spPr>
          <a:xfrm>
            <a:off x="227511" y="3215488"/>
            <a:ext cx="11353800" cy="84635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6. The final dysfunction of a team revolves around results. Why do you believe results are so important?    </a:t>
            </a:r>
          </a:p>
          <a:p>
            <a:pPr marL="0" indent="0">
              <a:buFont typeface="Arial" panose="020B0604020202020204" pitchFamily="34" charset="0"/>
              <a:buNone/>
            </a:pPr>
            <a:endParaRPr lang="en-US" dirty="0"/>
          </a:p>
        </p:txBody>
      </p:sp>
      <p:sp>
        <p:nvSpPr>
          <p:cNvPr id="6" name="Content Placeholder 2">
            <a:extLst>
              <a:ext uri="{FF2B5EF4-FFF2-40B4-BE49-F238E27FC236}">
                <a16:creationId xmlns:a16="http://schemas.microsoft.com/office/drawing/2014/main" id="{71DEBDD0-9D43-493D-A2F0-D92DEEB5606E}"/>
              </a:ext>
            </a:extLst>
          </p:cNvPr>
          <p:cNvSpPr txBox="1">
            <a:spLocks/>
          </p:cNvSpPr>
          <p:nvPr/>
        </p:nvSpPr>
        <p:spPr>
          <a:xfrm>
            <a:off x="138249" y="4268825"/>
            <a:ext cx="11760924" cy="22947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Can a team produce an unethical result? Explain.  </a:t>
            </a:r>
          </a:p>
          <a:p>
            <a:endParaRPr lang="en-US" dirty="0"/>
          </a:p>
          <a:p>
            <a:r>
              <a:rPr lang="en-US" dirty="0"/>
              <a:t>How can RMTs help commands produce ethical results? </a:t>
            </a:r>
          </a:p>
        </p:txBody>
      </p:sp>
    </p:spTree>
    <p:extLst>
      <p:ext uri="{BB962C8B-B14F-4D97-AF65-F5344CB8AC3E}">
        <p14:creationId xmlns:p14="http://schemas.microsoft.com/office/powerpoint/2010/main" val="2036888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240" y="206921"/>
            <a:ext cx="10515600" cy="889530"/>
          </a:xfrm>
        </p:spPr>
        <p:txBody>
          <a:bodyPr>
            <a:normAutofit fontScale="90000"/>
          </a:bodyPr>
          <a:lstStyle/>
          <a:p>
            <a:pPr algn="ctr"/>
            <a:r>
              <a:rPr lang="en-US" b="1" dirty="0">
                <a:solidFill>
                  <a:srgbClr val="FF0000"/>
                </a:solidFill>
              </a:rPr>
              <a:t>Conflict Management </a:t>
            </a:r>
            <a:r>
              <a:rPr lang="en-US" dirty="0"/>
              <a:t/>
            </a:r>
            <a:br>
              <a:rPr lang="en-US" dirty="0"/>
            </a:br>
            <a:r>
              <a:rPr lang="en-US" b="1" dirty="0"/>
              <a:t>Session - 2 </a:t>
            </a:r>
          </a:p>
        </p:txBody>
      </p:sp>
      <p:sp>
        <p:nvSpPr>
          <p:cNvPr id="3" name="Content Placeholder 2"/>
          <p:cNvSpPr>
            <a:spLocks noGrp="1"/>
          </p:cNvSpPr>
          <p:nvPr>
            <p:ph idx="1"/>
          </p:nvPr>
        </p:nvSpPr>
        <p:spPr>
          <a:xfrm>
            <a:off x="516468" y="5042949"/>
            <a:ext cx="11213978" cy="621414"/>
          </a:xfrm>
        </p:spPr>
        <p:txBody>
          <a:bodyPr/>
          <a:lstStyle/>
          <a:p>
            <a:pPr marL="0" indent="0">
              <a:buNone/>
            </a:pPr>
            <a:r>
              <a:rPr lang="en-US" dirty="0"/>
              <a:t>1. Prior to the session, each participant should view the following Ted Talk:</a:t>
            </a:r>
          </a:p>
          <a:p>
            <a:pPr marL="0" indent="0">
              <a:buNone/>
            </a:pPr>
            <a:endParaRPr lang="en-US" dirty="0"/>
          </a:p>
        </p:txBody>
      </p:sp>
      <p:sp>
        <p:nvSpPr>
          <p:cNvPr id="6" name="Content Placeholder 2"/>
          <p:cNvSpPr txBox="1">
            <a:spLocks/>
          </p:cNvSpPr>
          <p:nvPr/>
        </p:nvSpPr>
        <p:spPr>
          <a:xfrm>
            <a:off x="516468" y="1317134"/>
            <a:ext cx="11327189" cy="17744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The intent of this session is to introduce the learner to their preferred method of dealing with conflict. This self-awareness will help empower teams to confront conflict in a more constructive manner.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8810" y="2632984"/>
            <a:ext cx="2429933" cy="2266950"/>
          </a:xfrm>
          <a:prstGeom prst="rect">
            <a:avLst/>
          </a:prstGeom>
        </p:spPr>
      </p:pic>
      <p:sp>
        <p:nvSpPr>
          <p:cNvPr id="4" name="Rectangle 3">
            <a:extLst>
              <a:ext uri="{FF2B5EF4-FFF2-40B4-BE49-F238E27FC236}">
                <a16:creationId xmlns:a16="http://schemas.microsoft.com/office/drawing/2014/main" id="{2AF2EEF2-83A2-4920-A160-5683DF4A6035}"/>
              </a:ext>
            </a:extLst>
          </p:cNvPr>
          <p:cNvSpPr/>
          <p:nvPr/>
        </p:nvSpPr>
        <p:spPr>
          <a:xfrm>
            <a:off x="2089653" y="5891740"/>
            <a:ext cx="7604774" cy="523220"/>
          </a:xfrm>
          <a:prstGeom prst="rect">
            <a:avLst/>
          </a:prstGeom>
        </p:spPr>
        <p:txBody>
          <a:bodyPr wrap="none">
            <a:spAutoFit/>
          </a:bodyPr>
          <a:lstStyle/>
          <a:p>
            <a:r>
              <a:rPr lang="en-US" sz="2800" dirty="0"/>
              <a:t>https://www.youtube.com/watch?v=F6Zg65eK9XU</a:t>
            </a:r>
          </a:p>
        </p:txBody>
      </p:sp>
    </p:spTree>
    <p:extLst>
      <p:ext uri="{BB962C8B-B14F-4D97-AF65-F5344CB8AC3E}">
        <p14:creationId xmlns:p14="http://schemas.microsoft.com/office/powerpoint/2010/main" val="1655392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CC6D-5519-41C3-9B71-09B217D0A201}"/>
              </a:ext>
            </a:extLst>
          </p:cNvPr>
          <p:cNvSpPr>
            <a:spLocks noGrp="1"/>
          </p:cNvSpPr>
          <p:nvPr>
            <p:ph type="title"/>
          </p:nvPr>
        </p:nvSpPr>
        <p:spPr>
          <a:xfrm>
            <a:off x="400594" y="1741079"/>
            <a:ext cx="10892246" cy="1325563"/>
          </a:xfrm>
        </p:spPr>
        <p:txBody>
          <a:bodyPr>
            <a:noAutofit/>
          </a:bodyPr>
          <a:lstStyle/>
          <a:p>
            <a:pPr algn="ctr"/>
            <a:r>
              <a:rPr lang="en-US" sz="2400" dirty="0"/>
              <a:t/>
            </a:r>
            <a:br>
              <a:rPr lang="en-US" sz="2400" dirty="0"/>
            </a:br>
            <a:r>
              <a:rPr lang="en-US" sz="2800" dirty="0"/>
              <a:t>First and foremost, workers at all levels must learn to accept conflict as an inevitable part of their work environment – the study found that an overwhelming majority (85%) of employees at all levels experience conflict to some degree. Furthermore, we found that U.S. employees spend 2.8 hours per week dealing with conflict, equating to approximately $359 billion in paid hours in 2008. The question for management, therefore, is not whether it can be avoided or mitigated; the real concern is how </a:t>
            </a:r>
            <a:r>
              <a:rPr lang="en-US" sz="2800" b="1" dirty="0"/>
              <a:t>conflict is dealt with</a:t>
            </a:r>
            <a:r>
              <a:rPr lang="en-US" sz="2800" dirty="0"/>
              <a:t>. If managed improperly, businesses’ productivity, operational effectiveness, and morale take a major hit, as evidenced in our finding that 27 percent of employees have witnessed conflict morph into a personal attack, while 25 percent say that the avoidance of conflict resulted in sickness or absence from work. </a:t>
            </a:r>
          </a:p>
        </p:txBody>
      </p:sp>
      <p:sp>
        <p:nvSpPr>
          <p:cNvPr id="6" name="TextBox 5">
            <a:extLst>
              <a:ext uri="{FF2B5EF4-FFF2-40B4-BE49-F238E27FC236}">
                <a16:creationId xmlns:a16="http://schemas.microsoft.com/office/drawing/2014/main" id="{503BC6DB-0E7B-4E7E-B330-2595E73F16A0}"/>
              </a:ext>
            </a:extLst>
          </p:cNvPr>
          <p:cNvSpPr txBox="1"/>
          <p:nvPr/>
        </p:nvSpPr>
        <p:spPr>
          <a:xfrm>
            <a:off x="2151018" y="5381897"/>
            <a:ext cx="7728694" cy="1384995"/>
          </a:xfrm>
          <a:prstGeom prst="rect">
            <a:avLst/>
          </a:prstGeom>
          <a:noFill/>
        </p:spPr>
        <p:txBody>
          <a:bodyPr wrap="square" rtlCol="0">
            <a:spAutoFit/>
          </a:bodyPr>
          <a:lstStyle/>
          <a:p>
            <a:pPr algn="ctr"/>
            <a:r>
              <a:rPr lang="en-US" sz="2800" dirty="0"/>
              <a:t>As you think about the above quote from CPP’s Global Workplace Conflict Report, how can unresolved conflict impact a military environment? </a:t>
            </a:r>
          </a:p>
        </p:txBody>
      </p:sp>
      <p:cxnSp>
        <p:nvCxnSpPr>
          <p:cNvPr id="8" name="Straight Connector 7">
            <a:extLst>
              <a:ext uri="{FF2B5EF4-FFF2-40B4-BE49-F238E27FC236}">
                <a16:creationId xmlns:a16="http://schemas.microsoft.com/office/drawing/2014/main" id="{0B8190B2-BC93-43E7-A143-F68BA407DBEA}"/>
              </a:ext>
            </a:extLst>
          </p:cNvPr>
          <p:cNvCxnSpPr/>
          <p:nvPr/>
        </p:nvCxnSpPr>
        <p:spPr>
          <a:xfrm>
            <a:off x="1140823" y="5172891"/>
            <a:ext cx="97100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8553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77335" y="1813486"/>
            <a:ext cx="10515600" cy="441041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presenter mentioned the words of a mentor that helped confront his conflict management style. Team up with someone and share the following:</a:t>
            </a:r>
          </a:p>
          <a:p>
            <a:pPr lvl="1">
              <a:buFont typeface="Wingdings" panose="05000000000000000000" pitchFamily="2" charset="2"/>
              <a:buChar char="q"/>
            </a:pPr>
            <a:r>
              <a:rPr lang="en-US" dirty="0"/>
              <a:t> Define conflict and explain if conflict is a bad thing. </a:t>
            </a:r>
          </a:p>
          <a:p>
            <a:pPr lvl="1">
              <a:buFont typeface="Wingdings" panose="05000000000000000000" pitchFamily="2" charset="2"/>
              <a:buChar char="q"/>
            </a:pPr>
            <a:r>
              <a:rPr lang="en-US" dirty="0"/>
              <a:t>When and how did you discover your style of conflict management?</a:t>
            </a:r>
          </a:p>
          <a:p>
            <a:pPr lvl="1">
              <a:buFont typeface="Wingdings" panose="05000000000000000000" pitchFamily="2" charset="2"/>
              <a:buChar char="q"/>
            </a:pPr>
            <a:r>
              <a:rPr lang="en-US" dirty="0"/>
              <a:t>Describe your conflict management style. </a:t>
            </a:r>
          </a:p>
          <a:p>
            <a:pPr lvl="1">
              <a:buFont typeface="Wingdings" panose="05000000000000000000" pitchFamily="2" charset="2"/>
              <a:buChar char="q"/>
            </a:pPr>
            <a:r>
              <a:rPr lang="en-US" dirty="0"/>
              <a:t>In your discussion be sure to provide a “successful” and “unsuccessful” outcome of your style of conflict management.</a:t>
            </a:r>
          </a:p>
          <a:p>
            <a:pPr lvl="1">
              <a:buFont typeface="Wingdings" panose="05000000000000000000" pitchFamily="2" charset="2"/>
              <a:buChar char="q"/>
            </a:pPr>
            <a:r>
              <a:rPr lang="en-US" dirty="0"/>
              <a:t>Does your method apply to your personal as well as professional? Explain.</a:t>
            </a:r>
          </a:p>
          <a:p>
            <a:pPr lvl="1">
              <a:buFont typeface="Wingdings" panose="05000000000000000000" pitchFamily="2" charset="2"/>
              <a:buChar char="q"/>
            </a:pPr>
            <a:endParaRPr lang="en-US" dirty="0"/>
          </a:p>
          <a:p>
            <a:r>
              <a:rPr lang="en-US" dirty="0"/>
              <a:t> Go around the room and allow the team to share if they desire. </a:t>
            </a:r>
          </a:p>
          <a:p>
            <a:endParaRPr lang="en-US" dirty="0"/>
          </a:p>
        </p:txBody>
      </p:sp>
      <p:sp>
        <p:nvSpPr>
          <p:cNvPr id="6" name="Content Placeholder 2"/>
          <p:cNvSpPr>
            <a:spLocks noGrp="1"/>
          </p:cNvSpPr>
          <p:nvPr>
            <p:ph idx="1"/>
          </p:nvPr>
        </p:nvSpPr>
        <p:spPr>
          <a:xfrm>
            <a:off x="677335" y="329301"/>
            <a:ext cx="10515600" cy="1378321"/>
          </a:xfrm>
        </p:spPr>
        <p:txBody>
          <a:bodyPr/>
          <a:lstStyle/>
          <a:p>
            <a:pPr marL="0" indent="0">
              <a:buNone/>
            </a:pPr>
            <a:r>
              <a:rPr lang="en-US" dirty="0"/>
              <a:t>2. While reflecting on the Ted Talk, have a conversation on the following:  </a:t>
            </a:r>
          </a:p>
        </p:txBody>
      </p:sp>
    </p:spTree>
    <p:extLst>
      <p:ext uri="{BB962C8B-B14F-4D97-AF65-F5344CB8AC3E}">
        <p14:creationId xmlns:p14="http://schemas.microsoft.com/office/powerpoint/2010/main" val="42120623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5560</TotalTime>
  <Words>2823</Words>
  <Application>Microsoft Office PowerPoint</Application>
  <PresentationFormat>Widescreen</PresentationFormat>
  <Paragraphs>229</Paragraphs>
  <Slides>39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ＭＳ Ｐゴシック</vt:lpstr>
      <vt:lpstr>ＭＳ Ｐゴシック</vt:lpstr>
      <vt:lpstr>Arial</vt:lpstr>
      <vt:lpstr>Calibri</vt:lpstr>
      <vt:lpstr>Calibri Light</vt:lpstr>
      <vt:lpstr>Tahoma</vt:lpstr>
      <vt:lpstr>Times New Roman</vt:lpstr>
      <vt:lpstr>Wingdings</vt:lpstr>
      <vt:lpstr>Office Theme</vt:lpstr>
      <vt:lpstr>CHC Leader Development Framework</vt:lpstr>
      <vt:lpstr>PowerPoint Presentation</vt:lpstr>
      <vt:lpstr>The Five Dysfunctions of a Team Session - 1 </vt:lpstr>
      <vt:lpstr>PowerPoint Presentation</vt:lpstr>
      <vt:lpstr>PowerPoint Presentation</vt:lpstr>
      <vt:lpstr>PowerPoint Presentation</vt:lpstr>
      <vt:lpstr>Conflict Management  Session - 2 </vt:lpstr>
      <vt:lpstr> First and foremost, workers at all levels must learn to accept conflict as an inevitable part of their work environment – the study found that an overwhelming majority (85%) of employees at all levels experience conflict to some degree. Furthermore, we found that U.S. employees spend 2.8 hours per week dealing with conflict, equating to approximately $359 billion in paid hours in 2008. The question for management, therefore, is not whether it can be avoided or mitigated; the real concern is how conflict is dealt with. If managed improperly, businesses’ productivity, operational effectiveness, and morale take a major hit, as evidenced in our finding that 27 percent of employees have witnessed conflict morph into a personal attack, while 25 percent say that the avoidance of conflict resulted in sickness or absence from work. </vt:lpstr>
      <vt:lpstr>PowerPoint Presentation</vt:lpstr>
      <vt:lpstr>Review The Forms of Conflict   </vt:lpstr>
      <vt:lpstr>Please review the five different styles of conflict resolution. After reviewing the styles, honestly respond the following questions on the next slide by     </vt:lpstr>
      <vt:lpstr>Conflict Style Survey 1=Never, 2 Rarely, 3=sometimes 4=Often, 5=Very Often </vt:lpstr>
      <vt:lpstr>Conflict Style Survey 1=Never, 2 Rarely, 3=sometimes 4=Often, 5=Very Often </vt:lpstr>
      <vt:lpstr>Conflict Style Score Card</vt:lpstr>
      <vt:lpstr>PowerPoint Presentation</vt:lpstr>
      <vt:lpstr>Leadership Blind Spots Session - 3 </vt:lpstr>
      <vt:lpstr>PowerPoint Presentation</vt:lpstr>
      <vt:lpstr>The Top Leadership Blind Spots</vt:lpstr>
      <vt:lpstr>What are your blind spots? </vt:lpstr>
      <vt:lpstr>Detecting your blind spots exercise 1  </vt:lpstr>
      <vt:lpstr>Detecting your blind spots exercise 2  </vt:lpstr>
      <vt:lpstr>Detecting your blind spots exercise 3  </vt:lpstr>
      <vt:lpstr>Radical Transparency  Session - 4 </vt:lpstr>
      <vt:lpstr>2. What are the top reasons why some organizations don’t practice transparency.  </vt:lpstr>
      <vt:lpstr>A Culture of Accountability   Session - 5 </vt:lpstr>
      <vt:lpstr>Brent Gleeson outlines several traits of a high performing and accountable team. Take each of the following topics and discuss (a) the meaning, (b) the challenges and (c) the possibilities.</vt:lpstr>
      <vt:lpstr>The Science of Character   Session - 6</vt:lpstr>
      <vt:lpstr>PowerPoint Presentation</vt:lpstr>
      <vt:lpstr>PowerPoint Presentation</vt:lpstr>
      <vt:lpstr>The Character of Collaboration    Session - 7</vt:lpstr>
      <vt:lpstr>PowerPoint Presentation</vt:lpstr>
      <vt:lpstr>https://www.youtube.com/watch?v=vjSTNv4gyMM </vt:lpstr>
      <vt:lpstr>The Character of Toughness    Session - 8 </vt:lpstr>
      <vt:lpstr>PowerPoint Presentation</vt:lpstr>
      <vt:lpstr>The Character of Connection      Session - 9</vt:lpstr>
      <vt:lpstr>PowerPoint Presentation</vt:lpstr>
      <vt:lpstr>PowerPoint Presentation</vt:lpstr>
      <vt:lpstr>Called To Serve     Session - 10</vt:lpstr>
      <vt:lpstr>PowerPoint Presentation</vt:lpstr>
    </vt:vector>
  </TitlesOfParts>
  <Company>HPES NMCI 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CoC Leadership Development Framework</dc:title>
  <dc:creator>Buford, Maurice A CDR OPNAV, N097</dc:creator>
  <cp:lastModifiedBy>Alexander, Jonathan W LT</cp:lastModifiedBy>
  <cp:revision>86</cp:revision>
  <dcterms:created xsi:type="dcterms:W3CDTF">2019-05-10T14:42:59Z</dcterms:created>
  <dcterms:modified xsi:type="dcterms:W3CDTF">2020-01-08T15:04:10Z</dcterms:modified>
</cp:coreProperties>
</file>